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7" r:id="rId2"/>
    <p:sldId id="276" r:id="rId3"/>
    <p:sldId id="282" r:id="rId4"/>
    <p:sldId id="279" r:id="rId5"/>
    <p:sldId id="283" r:id="rId6"/>
    <p:sldId id="284" r:id="rId7"/>
    <p:sldId id="285" r:id="rId8"/>
    <p:sldId id="288" r:id="rId9"/>
    <p:sldId id="290" r:id="rId10"/>
    <p:sldId id="292" r:id="rId11"/>
    <p:sldId id="286" r:id="rId12"/>
    <p:sldId id="293" r:id="rId13"/>
    <p:sldId id="294" r:id="rId14"/>
    <p:sldId id="291"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45" autoAdjust="0"/>
    <p:restoredTop sz="94495" autoAdjust="0"/>
  </p:normalViewPr>
  <p:slideViewPr>
    <p:cSldViewPr>
      <p:cViewPr>
        <p:scale>
          <a:sx n="84" d="100"/>
          <a:sy n="84" d="100"/>
        </p:scale>
        <p:origin x="-786"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30032632-B942-49FF-ADC1-DC1C89E26CEE}" type="datetimeFigureOut">
              <a:rPr lang="en-US"/>
              <a:pPr>
                <a:defRPr/>
              </a:pPr>
              <a:t>6/3/2013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F8C7D25-E42F-4869-9E15-68071EE35B9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youtube.com/watch?v=Spc9r4CHRDo&amp;feature=related"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ACC2E8-55AB-4B8A-94C6-CEBB70E487B5}" type="slidenum">
              <a:rPr lang="en-US" smtClean="0"/>
              <a:pPr fontAlgn="base">
                <a:spcBef>
                  <a:spcPct val="0"/>
                </a:spcBef>
                <a:spcAft>
                  <a:spcPct val="0"/>
                </a:spcAft>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Students in a hands-on science program will remember the material better, feel a sense of accomplishment when the task is completed, and be able to transfer that experience easier to other learning situations. When more than one method of learning is accessed as in hands-on learning, the information has a better chance of being stored in the memory for useful retrieval. Students who have difficulty in the learning arena for reasons of ESL barriers, auditory deficiencies, or behavioral interference can be found to be on task more often because they are </a:t>
            </a:r>
            <a:r>
              <a:rPr lang="en-US" i="1" smtClean="0"/>
              <a:t>part of</a:t>
            </a:r>
            <a:r>
              <a:rPr lang="en-US" smtClean="0"/>
              <a:t> the learning.</a:t>
            </a:r>
            <a:endParaRPr lang="en-US" smtClean="0">
              <a:latin typeface="Arial" charset="0"/>
              <a:cs typeface="Arial" charset="0"/>
            </a:endParaRPr>
          </a:p>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C1E4A0-B168-4E46-8AD0-099719D5F7D6}" type="slidenum">
              <a:rPr lang="en-US" smtClean="0"/>
              <a:pPr fontAlgn="base">
                <a:spcBef>
                  <a:spcPct val="0"/>
                </a:spcBef>
                <a:spcAft>
                  <a:spcPct val="0"/>
                </a:spcAft>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smtClean="0">
                <a:latin typeface="Arabic Typesetting" pitchFamily="66" charset="-78"/>
                <a:cs typeface="Arabic Typesetting" pitchFamily="66" charset="-78"/>
              </a:rPr>
              <a:t>Inquiry is, at a minimum allowing students to conceptualize a problem that was solved by a scientific discovery, and</a:t>
            </a:r>
          </a:p>
          <a:p>
            <a:pPr eaLnBrk="1" fontAlgn="auto" hangingPunct="1">
              <a:spcBef>
                <a:spcPts val="0"/>
              </a:spcBef>
              <a:spcAft>
                <a:spcPts val="0"/>
              </a:spcAft>
              <a:defRPr/>
            </a:pPr>
            <a:r>
              <a:rPr lang="en-US" dirty="0" smtClean="0">
                <a:latin typeface="Arabic Typesetting" pitchFamily="66" charset="-78"/>
                <a:cs typeface="Arabic Typesetting" pitchFamily="66" charset="-78"/>
              </a:rPr>
              <a:t>then forcing them to wrestle with possible answers to the problem before they are told the answer. </a:t>
            </a:r>
          </a:p>
          <a:p>
            <a:pPr marL="232943" indent="-232943" eaLnBrk="1" fontAlgn="auto" hangingPunct="1">
              <a:spcBef>
                <a:spcPts val="0"/>
              </a:spcBef>
              <a:spcAft>
                <a:spcPts val="0"/>
              </a:spcAft>
              <a:buFontTx/>
              <a:buAutoNum type="arabicParenBoth"/>
              <a:defRPr/>
            </a:pPr>
            <a:endParaRPr lang="en-US" dirty="0" smtClean="0">
              <a:latin typeface="Arabic Typesetting" pitchFamily="66" charset="-78"/>
              <a:cs typeface="Arabic Typesetting" pitchFamily="66" charset="-78"/>
            </a:endParaRPr>
          </a:p>
          <a:p>
            <a:pPr marL="232943" indent="-232943" eaLnBrk="1" fontAlgn="auto" hangingPunct="1">
              <a:spcBef>
                <a:spcPts val="0"/>
              </a:spcBef>
              <a:spcAft>
                <a:spcPts val="0"/>
              </a:spcAft>
              <a:buFontTx/>
              <a:buAutoNum type="arabicParenBoth"/>
              <a:defRPr/>
            </a:pPr>
            <a:r>
              <a:rPr lang="en-US" dirty="0" smtClean="0">
                <a:latin typeface="Arabic Typesetting" pitchFamily="66" charset="-78"/>
                <a:cs typeface="Arabic Typesetting" pitchFamily="66" charset="-78"/>
              </a:rPr>
              <a:t>increased student involvement,</a:t>
            </a:r>
          </a:p>
          <a:p>
            <a:pPr marL="232943" indent="-232943" eaLnBrk="1" fontAlgn="auto" hangingPunct="1">
              <a:spcBef>
                <a:spcPts val="0"/>
              </a:spcBef>
              <a:spcAft>
                <a:spcPts val="0"/>
              </a:spcAft>
              <a:defRPr/>
            </a:pPr>
            <a:r>
              <a:rPr lang="en-US" dirty="0" smtClean="0">
                <a:latin typeface="Arabic Typesetting" pitchFamily="66" charset="-78"/>
                <a:cs typeface="Arabic Typesetting" pitchFamily="66" charset="-78"/>
              </a:rPr>
              <a:t>	- By using student derived investigations knowledge is more relevant and meaningful, and reaches a higher level of cognition</a:t>
            </a:r>
          </a:p>
          <a:p>
            <a:pPr marL="232943" indent="-232943" eaLnBrk="1" fontAlgn="auto" hangingPunct="1">
              <a:spcBef>
                <a:spcPts val="0"/>
              </a:spcBef>
              <a:spcAft>
                <a:spcPts val="0"/>
              </a:spcAft>
              <a:defRPr/>
            </a:pPr>
            <a:r>
              <a:rPr lang="en-US" dirty="0" smtClean="0">
                <a:latin typeface="Arabic Typesetting" pitchFamily="66" charset="-78"/>
                <a:cs typeface="Arabic Typesetting" pitchFamily="66" charset="-78"/>
              </a:rPr>
              <a:t>	- transforms learning from watching and listening to doing</a:t>
            </a:r>
          </a:p>
          <a:p>
            <a:pPr marL="232943" indent="-232943" eaLnBrk="1" fontAlgn="auto" hangingPunct="1">
              <a:spcBef>
                <a:spcPts val="0"/>
              </a:spcBef>
              <a:spcAft>
                <a:spcPts val="0"/>
              </a:spcAft>
              <a:defRPr/>
            </a:pPr>
            <a:endParaRPr lang="en-US" dirty="0" smtClean="0">
              <a:latin typeface="Arabic Typesetting" pitchFamily="66" charset="-78"/>
              <a:cs typeface="Arabic Typesetting" pitchFamily="66" charset="-78"/>
            </a:endParaRPr>
          </a:p>
          <a:p>
            <a:pPr marL="232943" indent="-232943" eaLnBrk="1" fontAlgn="auto" hangingPunct="1">
              <a:spcBef>
                <a:spcPts val="0"/>
              </a:spcBef>
              <a:spcAft>
                <a:spcPts val="0"/>
              </a:spcAft>
              <a:defRPr/>
            </a:pPr>
            <a:r>
              <a:rPr lang="en-US" dirty="0" smtClean="0">
                <a:latin typeface="Arabic Typesetting" pitchFamily="66" charset="-78"/>
                <a:cs typeface="Arabic Typesetting" pitchFamily="66" charset="-78"/>
              </a:rPr>
              <a:t>(2) Development of reasoning and procedural skills </a:t>
            </a:r>
          </a:p>
          <a:p>
            <a:pPr marL="232943" indent="-232943" eaLnBrk="1" fontAlgn="auto" hangingPunct="1">
              <a:spcBef>
                <a:spcPts val="0"/>
              </a:spcBef>
              <a:spcAft>
                <a:spcPts val="0"/>
              </a:spcAft>
              <a:defRPr/>
            </a:pPr>
            <a:r>
              <a:rPr lang="en-US" dirty="0" smtClean="0">
                <a:latin typeface="Arabic Typesetting" pitchFamily="66" charset="-78"/>
                <a:cs typeface="Arabic Typesetting" pitchFamily="66" charset="-78"/>
              </a:rPr>
              <a:t>	- designing procedures to find an answer to a question (what is an interesting question? What is an appropriate way to explore that question?)</a:t>
            </a:r>
          </a:p>
          <a:p>
            <a:pPr marL="232943" indent="-232943" eaLnBrk="1" fontAlgn="auto" hangingPunct="1">
              <a:spcBef>
                <a:spcPts val="0"/>
              </a:spcBef>
              <a:spcAft>
                <a:spcPts val="0"/>
              </a:spcAft>
              <a:defRPr/>
            </a:pPr>
            <a:r>
              <a:rPr lang="en-US" dirty="0" smtClean="0">
                <a:latin typeface="Arabic Typesetting" pitchFamily="66" charset="-78"/>
                <a:cs typeface="Arabic Typesetting" pitchFamily="66" charset="-78"/>
              </a:rPr>
              <a:t>	- using/choosing tools to gather, analyze, and interpret data</a:t>
            </a:r>
          </a:p>
          <a:p>
            <a:pPr marL="232943" indent="-232943" eaLnBrk="1" fontAlgn="auto" hangingPunct="1">
              <a:spcBef>
                <a:spcPts val="0"/>
              </a:spcBef>
              <a:spcAft>
                <a:spcPts val="0"/>
              </a:spcAft>
              <a:defRPr/>
            </a:pPr>
            <a:r>
              <a:rPr lang="en-US" dirty="0" smtClean="0">
                <a:latin typeface="Arabic Typesetting" pitchFamily="66" charset="-78"/>
                <a:cs typeface="Arabic Typesetting" pitchFamily="66" charset="-78"/>
              </a:rPr>
              <a:t>	- Constructing meaning through the use of logic and evidence [</a:t>
            </a:r>
            <a:r>
              <a:rPr lang="en-US" i="1" dirty="0" smtClean="0">
                <a:latin typeface="Arabic Typesetting" pitchFamily="66" charset="-78"/>
                <a:cs typeface="Arabic Typesetting" pitchFamily="66" charset="-78"/>
              </a:rPr>
              <a:t>active construction of meaningful knowledge, rather than passive acquisition of facts transmitted from a lecture</a:t>
            </a:r>
            <a:endParaRPr lang="en-US" dirty="0" smtClean="0">
              <a:latin typeface="Arabic Typesetting" pitchFamily="66" charset="-78"/>
              <a:cs typeface="Arabic Typesetting" pitchFamily="66" charset="-78"/>
            </a:endParaRPr>
          </a:p>
          <a:p>
            <a:pPr marL="232943" indent="-232943" eaLnBrk="1" fontAlgn="auto" hangingPunct="1">
              <a:spcBef>
                <a:spcPts val="0"/>
              </a:spcBef>
              <a:spcAft>
                <a:spcPts val="0"/>
              </a:spcAft>
              <a:defRPr/>
            </a:pPr>
            <a:endParaRPr lang="en-US" dirty="0" smtClean="0">
              <a:latin typeface="Arabic Typesetting" pitchFamily="66" charset="-78"/>
              <a:cs typeface="Arabic Typesetting" pitchFamily="66" charset="-78"/>
            </a:endParaRPr>
          </a:p>
          <a:p>
            <a:pPr marL="232943" indent="-232943" eaLnBrk="1" fontAlgn="auto" hangingPunct="1">
              <a:spcBef>
                <a:spcPts val="0"/>
              </a:spcBef>
              <a:spcAft>
                <a:spcPts val="0"/>
              </a:spcAft>
              <a:defRPr/>
            </a:pPr>
            <a:r>
              <a:rPr lang="en-US" dirty="0" smtClean="0">
                <a:latin typeface="Arabic Typesetting" pitchFamily="66" charset="-78"/>
                <a:cs typeface="Arabic Typesetting" pitchFamily="66" charset="-78"/>
              </a:rPr>
              <a:t>(3) Engagement of students’ multiple intelligences</a:t>
            </a:r>
          </a:p>
          <a:p>
            <a:pPr marL="232943" indent="-232943" eaLnBrk="1" fontAlgn="auto" hangingPunct="1">
              <a:spcBef>
                <a:spcPts val="0"/>
              </a:spcBef>
              <a:spcAft>
                <a:spcPts val="0"/>
              </a:spcAft>
              <a:defRPr/>
            </a:pPr>
            <a:r>
              <a:rPr lang="en-US" dirty="0" smtClean="0">
                <a:latin typeface="Arabic Typesetting" pitchFamily="66" charset="-78"/>
                <a:cs typeface="Arabic Typesetting" pitchFamily="66" charset="-78"/>
              </a:rPr>
              <a:t>	- more types of students are successful contributors and students are engaged on more than one level. </a:t>
            </a:r>
          </a:p>
          <a:p>
            <a:pPr marL="232943" indent="-232943" eaLnBrk="1" fontAlgn="auto" hangingPunct="1">
              <a:spcBef>
                <a:spcPts val="0"/>
              </a:spcBef>
              <a:spcAft>
                <a:spcPts val="0"/>
              </a:spcAft>
              <a:defRPr/>
            </a:pPr>
            <a:r>
              <a:rPr lang="en-US" dirty="0" smtClean="0">
                <a:latin typeface="Arabic Typesetting" pitchFamily="66" charset="-78"/>
                <a:cs typeface="Arabic Typesetting" pitchFamily="66" charset="-78"/>
              </a:rPr>
              <a:t> </a:t>
            </a:r>
          </a:p>
          <a:p>
            <a:pPr marL="232943" indent="-232943" eaLnBrk="1" fontAlgn="auto" hangingPunct="1">
              <a:spcBef>
                <a:spcPts val="0"/>
              </a:spcBef>
              <a:spcAft>
                <a:spcPts val="0"/>
              </a:spcAft>
              <a:defRPr/>
            </a:pPr>
            <a:r>
              <a:rPr lang="en-US" dirty="0" smtClean="0">
                <a:latin typeface="Arabic Typesetting" pitchFamily="66" charset="-78"/>
                <a:cs typeface="Arabic Typesetting" pitchFamily="66" charset="-78"/>
              </a:rPr>
              <a:t>(4) Understanding the nature of scientific work</a:t>
            </a:r>
          </a:p>
          <a:p>
            <a:pPr marL="232943" indent="-232943" eaLnBrk="1" fontAlgn="auto" hangingPunct="1">
              <a:spcBef>
                <a:spcPts val="0"/>
              </a:spcBef>
              <a:spcAft>
                <a:spcPts val="0"/>
              </a:spcAft>
              <a:defRPr/>
            </a:pPr>
            <a:r>
              <a:rPr lang="en-US" dirty="0" smtClean="0">
                <a:latin typeface="Arabic Typesetting" pitchFamily="66" charset="-78"/>
                <a:cs typeface="Arabic Typesetting" pitchFamily="66" charset="-78"/>
              </a:rPr>
              <a:t>	- the student to student collaboration reinforces assimilation of knowledge</a:t>
            </a:r>
          </a:p>
          <a:p>
            <a:pPr marL="232943" indent="-232943" eaLnBrk="1" fontAlgn="auto" hangingPunct="1">
              <a:spcBef>
                <a:spcPts val="0"/>
              </a:spcBef>
              <a:spcAft>
                <a:spcPts val="0"/>
              </a:spcAft>
              <a:defRPr/>
            </a:pPr>
            <a:r>
              <a:rPr lang="en-US" dirty="0" smtClean="0">
                <a:latin typeface="Arabic Typesetting" pitchFamily="66" charset="-78"/>
                <a:cs typeface="Arabic Typesetting" pitchFamily="66" charset="-78"/>
              </a:rPr>
              <a:t>	- while the teacher to student collaboration builds trust for future discovery. 	</a:t>
            </a:r>
          </a:p>
          <a:p>
            <a:pPr marL="232943" indent="-232943" eaLnBrk="1" fontAlgn="auto" hangingPunct="1">
              <a:spcBef>
                <a:spcPts val="0"/>
              </a:spcBef>
              <a:spcAft>
                <a:spcPts val="0"/>
              </a:spcAft>
              <a:defRPr/>
            </a:pPr>
            <a:r>
              <a:rPr lang="en-US" dirty="0" smtClean="0">
                <a:latin typeface="Arabic Typesetting" pitchFamily="66" charset="-78"/>
                <a:cs typeface="Arabic Typesetting" pitchFamily="66" charset="-78"/>
              </a:rPr>
              <a:t>	- students to acquire some of the reasoning and procedural skills of scientists</a:t>
            </a:r>
          </a:p>
          <a:p>
            <a:pPr marL="232943" indent="-232943" eaLnBrk="1" fontAlgn="auto" hangingPunct="1">
              <a:spcBef>
                <a:spcPts val="0"/>
              </a:spcBef>
              <a:spcAft>
                <a:spcPts val="0"/>
              </a:spcAft>
              <a:defRPr/>
            </a:pPr>
            <a:r>
              <a:rPr lang="en-US" dirty="0" smtClean="0">
                <a:latin typeface="Arabic Typesetting" pitchFamily="66" charset="-78"/>
                <a:cs typeface="Arabic Typesetting" pitchFamily="66" charset="-78"/>
              </a:rPr>
              <a:t>	- a clear understanding of the nature of science as a distinct type of human endeavor. </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endParaRPr lang="en-US" dirty="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07593D-EE26-48DC-9953-136BF696AFEF}" type="slidenum">
              <a:rPr lang="en-US" smtClean="0"/>
              <a:pPr fontAlgn="base">
                <a:spcBef>
                  <a:spcPct val="0"/>
                </a:spcBef>
                <a:spcAft>
                  <a:spcPct val="0"/>
                </a:spcAft>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0 - </a:t>
            </a:r>
            <a:r>
              <a:rPr lang="en-US" dirty="0" smtClean="0"/>
              <a:t>cookbook type lesson- the directions are written out and you know what the result is (hopefully) going to be</a:t>
            </a:r>
          </a:p>
          <a:p>
            <a:pPr eaLnBrk="1" hangingPunct="1">
              <a:spcBef>
                <a:spcPct val="0"/>
              </a:spcBef>
            </a:pPr>
            <a:r>
              <a:rPr lang="en-US" b="1" dirty="0" smtClean="0"/>
              <a:t>1 - Structured Inquiry </a:t>
            </a:r>
            <a:r>
              <a:rPr lang="en-US" dirty="0" smtClean="0"/>
              <a:t>Teacher models and guides as students are provided an investigation opportunity. </a:t>
            </a:r>
            <a:r>
              <a:rPr lang="en-US" dirty="0" smtClean="0"/>
              <a:t>Teacher guides </a:t>
            </a:r>
            <a:r>
              <a:rPr lang="en-US" dirty="0" smtClean="0"/>
              <a:t>reasoning through discussion.</a:t>
            </a:r>
          </a:p>
          <a:p>
            <a:pPr eaLnBrk="1" hangingPunct="1">
              <a:spcBef>
                <a:spcPct val="0"/>
              </a:spcBef>
            </a:pPr>
            <a:r>
              <a:rPr lang="en-US" b="1" dirty="0" smtClean="0"/>
              <a:t>2 - Guided Inquiry </a:t>
            </a:r>
            <a:r>
              <a:rPr lang="en-US" dirty="0" smtClean="0"/>
              <a:t>Teacher presents the question, but let the students determine how they are going to conduct their investigation. Students focus on all aspects of the investigation while teacher guides the connections</a:t>
            </a:r>
          </a:p>
          <a:p>
            <a:pPr eaLnBrk="1" hangingPunct="1">
              <a:spcBef>
                <a:spcPct val="0"/>
              </a:spcBef>
            </a:pPr>
            <a:r>
              <a:rPr lang="en-US" b="1" dirty="0" smtClean="0"/>
              <a:t>3 - Open Inquiry</a:t>
            </a:r>
            <a:r>
              <a:rPr lang="en-US" dirty="0" smtClean="0"/>
              <a:t>, it is all student driven: students generate questions from a topic selected by the teacher and design their own </a:t>
            </a:r>
            <a:r>
              <a:rPr lang="en-US" dirty="0" err="1" smtClean="0"/>
              <a:t>investigaton</a:t>
            </a:r>
            <a:r>
              <a:rPr lang="en-US" dirty="0" smtClean="0"/>
              <a:t>. Teacher guides reasoning only if necessary as students solve problems. </a:t>
            </a:r>
          </a:p>
          <a:p>
            <a:pPr eaLnBrk="1" hangingPunct="1">
              <a:spcBef>
                <a:spcPct val="0"/>
              </a:spcBef>
            </a:pPr>
            <a:endParaRPr lang="en-US" dirty="0" smtClean="0"/>
          </a:p>
          <a:p>
            <a:pPr eaLnBrk="1" hangingPunct="1">
              <a:spcBef>
                <a:spcPct val="0"/>
              </a:spcBef>
            </a:pPr>
            <a:r>
              <a:rPr lang="en-US" dirty="0" smtClean="0"/>
              <a:t>Where on this scale do you think Fresh vs. Salt would fit in?</a:t>
            </a: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F0105B-55DF-46B8-88D8-E666ECF9C5AA}" type="slidenum">
              <a:rPr lang="en-US" smtClean="0"/>
              <a:pPr fontAlgn="base">
                <a:spcBef>
                  <a:spcPct val="0"/>
                </a:spcBef>
                <a:spcAft>
                  <a:spcPct val="0"/>
                </a:spcAft>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water molecules on the surface have partners for hydrogen bonding only within the liquid; above the water surface there are no more molecules available for hydrogen bonding. This means that molecules at the surface experience a net force pulling them inward. If you fill a glass right up to the rim and then carefully add a few more drops of water, you can see that the glass can be overfilled without spilling. The surface tension of the water holds on to the 'extra' water as if there were a skin on the surface of the water.</a:t>
            </a:r>
          </a:p>
          <a:p>
            <a:endParaRPr lang="en-US" smtClean="0"/>
          </a:p>
          <a:p>
            <a:r>
              <a:rPr lang="en-US" smtClean="0"/>
              <a:t>Picture a glass full of water, and the water molecules within that glass. Constantly pulling towards each other and forming hydrogen bonds, these molecules experience </a:t>
            </a:r>
            <a:r>
              <a:rPr lang="en-US" b="1" smtClean="0"/>
              <a:t>cohesion</a:t>
            </a:r>
            <a:r>
              <a:rPr lang="en-US" smtClean="0"/>
              <a:t>, a force that attracts the molecules to one another and pulls them together. This attracting force is, as explained above, is a result of the polar distribution of the molecule’s electrical charges. This attraction is most evident when looking at the surface of water: if we fill the water glass to the brim and gently add more water, the level of the water will rise over the rim of the glass without spilling. The cohesive forces between water molecules causes the water surface to behave as a type of skin, holding the water in and acting against the pull of gravity. This ability to resist an external force is called </a:t>
            </a:r>
            <a:r>
              <a:rPr lang="en-US" b="1" smtClean="0"/>
              <a:t>surface tension</a:t>
            </a:r>
            <a:r>
              <a:rPr lang="en-US" smtClean="0"/>
              <a:t>, and it is the reason why water forms drops, piles up above a glass’ rim, and allows certain insects to skate upon its surface.  </a:t>
            </a:r>
          </a:p>
          <a:p>
            <a:r>
              <a:rPr lang="en-US" smtClean="0"/>
              <a:t> </a:t>
            </a:r>
          </a:p>
          <a:p>
            <a:endParaRPr lang="en-US" smtClean="0"/>
          </a:p>
        </p:txBody>
      </p:sp>
      <p:sp>
        <p:nvSpPr>
          <p:cNvPr id="4" name="Slide Number Placeholder 3"/>
          <p:cNvSpPr>
            <a:spLocks noGrp="1"/>
          </p:cNvSpPr>
          <p:nvPr>
            <p:ph type="sldNum" sz="quarter" idx="5"/>
          </p:nvPr>
        </p:nvSpPr>
        <p:spPr/>
        <p:txBody>
          <a:bodyPr/>
          <a:lstStyle/>
          <a:p>
            <a:pPr>
              <a:defRPr/>
            </a:pPr>
            <a:fld id="{74EA6726-6E41-4238-A77F-6609E83815F4}"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Picture a glass full of water, and the water molecules within that glass. Constantly pulling towards each other and forming hydrogen bonds, these molecules experience </a:t>
            </a:r>
            <a:r>
              <a:rPr lang="en-US" b="1" smtClean="0"/>
              <a:t>cohesion</a:t>
            </a:r>
            <a:r>
              <a:rPr lang="en-US" smtClean="0"/>
              <a:t>, a force that attracts the molecules to one another and pulls them together. This attracting force is, as explained above, is a result of the polar distribution of the molecule’s electrical charges. This attraction is most evident when looking at the surface of water: if we fill the water glass to the brim and gently add more water, the level of the water will rise over the rim of the glass without spilling. The cohesive forces between water molecules causes the water surface to behave as a type of skin, holding the water in and acting against the pull of gravity. This ability to resist an external force is called </a:t>
            </a:r>
            <a:r>
              <a:rPr lang="en-US" b="1" smtClean="0"/>
              <a:t>surface tension</a:t>
            </a:r>
            <a:r>
              <a:rPr lang="en-US" smtClean="0"/>
              <a:t>, and it is the reason why water forms drops, piles up above a glass’ rim, and allows certain insects to skate upon its surface.  </a:t>
            </a:r>
          </a:p>
          <a:p>
            <a:r>
              <a:rPr lang="en-US" smtClean="0"/>
              <a:t> </a:t>
            </a:r>
          </a:p>
          <a:p>
            <a:r>
              <a:rPr lang="en-US" smtClean="0">
                <a:hlinkClick r:id="rId3"/>
              </a:rPr>
              <a:t>http://www.youtube.com/watch?v=Spc9r4CHRDo&amp;feature=related</a:t>
            </a:r>
            <a:endParaRPr lang="en-US" smtClean="0"/>
          </a:p>
        </p:txBody>
      </p:sp>
      <p:sp>
        <p:nvSpPr>
          <p:cNvPr id="4" name="Slide Number Placeholder 3"/>
          <p:cNvSpPr>
            <a:spLocks noGrp="1"/>
          </p:cNvSpPr>
          <p:nvPr>
            <p:ph type="sldNum" sz="quarter" idx="5"/>
          </p:nvPr>
        </p:nvSpPr>
        <p:spPr/>
        <p:txBody>
          <a:bodyPr/>
          <a:lstStyle/>
          <a:p>
            <a:pPr>
              <a:defRPr/>
            </a:pPr>
            <a:fld id="{5CBD59A3-A561-4365-B004-79F4691400BE}"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a:r>
              <a:rPr lang="en-US" smtClean="0"/>
              <a:t>The pH of water determines the solubility and availability of chemicals in water, and can be a key factor in determining whether water is a healthy or unhealthy environment for living organisms. </a:t>
            </a:r>
          </a:p>
          <a:p>
            <a:pPr defTabSz="930275">
              <a:buFont typeface="Wingdings" pitchFamily="2" charset="2"/>
              <a:buChar char="à"/>
            </a:pPr>
            <a:r>
              <a:rPr lang="en-US" smtClean="0"/>
              <a:t>The pH of water can make it so that certain nutrients are available for organisms to use</a:t>
            </a:r>
          </a:p>
          <a:p>
            <a:pPr defTabSz="930275">
              <a:buFont typeface="Wingdings" pitchFamily="2" charset="2"/>
              <a:buChar char="à"/>
            </a:pPr>
            <a:r>
              <a:rPr lang="en-US" smtClean="0"/>
              <a:t>can also make it so that toxic heavy metals are dissolved and easily absorbed by organisms</a:t>
            </a:r>
          </a:p>
          <a:p>
            <a:pPr defTabSz="930275">
              <a:buFont typeface="Wingdings" pitchFamily="2" charset="2"/>
              <a:buChar char="à"/>
            </a:pPr>
            <a:r>
              <a:rPr lang="en-US" smtClean="0"/>
              <a:t> extremely high pH can harm living tissues</a:t>
            </a:r>
          </a:p>
          <a:p>
            <a:pPr defTabSz="930275"/>
            <a:endParaRPr lang="en-US" smtClean="0"/>
          </a:p>
          <a:p>
            <a:pPr defTabSz="930275"/>
            <a:r>
              <a:rPr lang="en-US" smtClean="0"/>
              <a:t>The pH of water determines the solubility (amount that can be dissolved in the water) and biological availability (amount that can be utilized by aquatic life) of chemical constituents such as nutrients phosphorus, nitrogen, and carbon) and heavy metals (lead, copper, cadmium, etc.). For example, in addition to affecting how much and what form of phosphorus is most abundant in the water, pH may also determine whether aquatic life can use it. In the case of heavy metals, the degree to which they are soluble determines their toxicity. Metals tend to be more toxic at lower pH because they are more soluble</a:t>
            </a:r>
          </a:p>
        </p:txBody>
      </p:sp>
      <p:sp>
        <p:nvSpPr>
          <p:cNvPr id="4" name="Slide Number Placeholder 3"/>
          <p:cNvSpPr>
            <a:spLocks noGrp="1"/>
          </p:cNvSpPr>
          <p:nvPr>
            <p:ph type="sldNum" sz="quarter" idx="5"/>
          </p:nvPr>
        </p:nvSpPr>
        <p:spPr/>
        <p:txBody>
          <a:bodyPr/>
          <a:lstStyle/>
          <a:p>
            <a:pPr>
              <a:defRPr/>
            </a:pPr>
            <a:fld id="{A16E6E31-47B0-4693-94B9-353C1C08E464}"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Independent Variables		Dependent Variables</a:t>
            </a:r>
          </a:p>
          <a:p>
            <a:r>
              <a:rPr lang="en-US" smtClean="0"/>
              <a:t>How does the…		Affect the…</a:t>
            </a:r>
          </a:p>
          <a:p>
            <a:r>
              <a:rPr lang="en-US" smtClean="0"/>
              <a:t>Temperature			Surface tension</a:t>
            </a:r>
          </a:p>
          <a:p>
            <a:r>
              <a:rPr lang="en-US" smtClean="0"/>
              <a:t>Type of coin			Surface tension</a:t>
            </a:r>
          </a:p>
          <a:p>
            <a:r>
              <a:rPr lang="en-US" smtClean="0"/>
              <a:t>pH of the solution		Absorbency	</a:t>
            </a:r>
          </a:p>
          <a:p>
            <a:r>
              <a:rPr lang="en-US" smtClean="0"/>
              <a:t>Type of paper towel		Adhesion/ cohesion	</a:t>
            </a:r>
          </a:p>
        </p:txBody>
      </p:sp>
      <p:sp>
        <p:nvSpPr>
          <p:cNvPr id="4" name="Slide Number Placeholder 3"/>
          <p:cNvSpPr>
            <a:spLocks noGrp="1"/>
          </p:cNvSpPr>
          <p:nvPr>
            <p:ph type="sldNum" sz="quarter" idx="5"/>
          </p:nvPr>
        </p:nvSpPr>
        <p:spPr/>
        <p:txBody>
          <a:bodyPr/>
          <a:lstStyle/>
          <a:p>
            <a:pPr>
              <a:defRPr/>
            </a:pPr>
            <a:fld id="{D42BD489-AAB1-4547-9EEE-191F44E7EF90}"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Cohesion</a:t>
            </a:r>
            <a:r>
              <a:rPr lang="en-US" smtClean="0"/>
              <a:t>: water molecules like to stick to each other</a:t>
            </a:r>
          </a:p>
          <a:p>
            <a:endParaRPr lang="en-US" smtClean="0"/>
          </a:p>
          <a:p>
            <a:r>
              <a:rPr lang="en-US" b="1" smtClean="0"/>
              <a:t>Adhesion</a:t>
            </a:r>
            <a:r>
              <a:rPr lang="en-US" smtClean="0"/>
              <a:t>: water molecules like to stick to other things</a:t>
            </a:r>
          </a:p>
          <a:p>
            <a:endParaRPr lang="en-US" smtClean="0"/>
          </a:p>
          <a:p>
            <a:r>
              <a:rPr lang="en-US" smtClean="0"/>
              <a:t>When the paper towels are dipped in water, some of the water sticks to the paper towel and gets it wet. This happens because of adhesion, an attractive force between the water molecules and the molecules in the paper towel. Because of the force of cohesion, the water also sticks to itself. Both of these sticky forces - adhesion and cohesion - cause the water to travel up the paper towel, moving against gravity. </a:t>
            </a:r>
          </a:p>
          <a:p>
            <a:r>
              <a:rPr lang="en-US" smtClean="0"/>
              <a:t> </a:t>
            </a:r>
          </a:p>
          <a:p>
            <a:r>
              <a:rPr lang="en-US" smtClean="0"/>
              <a:t>Why does the water eventually stop climbing the towel?</a:t>
            </a:r>
          </a:p>
        </p:txBody>
      </p:sp>
      <p:sp>
        <p:nvSpPr>
          <p:cNvPr id="4" name="Slide Number Placeholder 3"/>
          <p:cNvSpPr>
            <a:spLocks noGrp="1"/>
          </p:cNvSpPr>
          <p:nvPr>
            <p:ph type="sldNum" sz="quarter" idx="5"/>
          </p:nvPr>
        </p:nvSpPr>
        <p:spPr/>
        <p:txBody>
          <a:bodyPr/>
          <a:lstStyle/>
          <a:p>
            <a:pPr>
              <a:defRPr/>
            </a:pPr>
            <a:fld id="{21C52F39-851B-4749-BE84-850F643AB3CB}"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ounded Rectangle 5"/>
          <p:cNvSpPr/>
          <p:nvPr/>
        </p:nvSpPr>
        <p:spPr>
          <a:xfrm>
            <a:off x="457200" y="457200"/>
            <a:ext cx="8307388" cy="3108325"/>
          </a:xfrm>
          <a:prstGeom prst="roundRect">
            <a:avLst>
              <a:gd name="adj" fmla="val 4578"/>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3" descr="msi_lgmrk_prim_4c.png"/>
          <p:cNvPicPr>
            <a:picLocks noChangeAspect="1"/>
          </p:cNvPicPr>
          <p:nvPr userDrawn="1"/>
        </p:nvPicPr>
        <p:blipFill>
          <a:blip r:embed="rId2" cstate="print"/>
          <a:srcRect/>
          <a:stretch>
            <a:fillRect/>
          </a:stretch>
        </p:blipFill>
        <p:spPr bwMode="auto">
          <a:xfrm>
            <a:off x="6934200" y="5334000"/>
            <a:ext cx="1638300" cy="1085850"/>
          </a:xfrm>
          <a:prstGeom prst="rect">
            <a:avLst/>
          </a:prstGeom>
          <a:noFill/>
          <a:ln w="9525">
            <a:noFill/>
            <a:miter lim="800000"/>
            <a:headEnd/>
            <a:tailEnd/>
          </a:ln>
        </p:spPr>
      </p:pic>
      <p:sp>
        <p:nvSpPr>
          <p:cNvPr id="5" name="Title 4"/>
          <p:cNvSpPr>
            <a:spLocks noGrp="1"/>
          </p:cNvSpPr>
          <p:nvPr>
            <p:ph type="ctrTitle"/>
          </p:nvPr>
        </p:nvSpPr>
        <p:spPr>
          <a:xfrm>
            <a:off x="722376" y="1820206"/>
            <a:ext cx="7772400" cy="1828800"/>
          </a:xfrm>
        </p:spPr>
        <p:txBody>
          <a:bodyPr lIns="45720" rIns="45720"/>
          <a:lstStyle>
            <a:lvl1pPr algn="r">
              <a:defRPr sz="4500" b="1">
                <a:solidFill>
                  <a:schemeClr val="bg1"/>
                </a:solidFill>
                <a:effectLst>
                  <a:outerShdw blurRad="53975" dist="22860" dir="5400000" algn="tl" rotWithShape="0">
                    <a:srgbClr val="000000">
                      <a:alpha val="55000"/>
                    </a:srgbClr>
                  </a:outerShdw>
                </a:effectLst>
              </a:defRPr>
            </a:lvl1pPr>
          </a:lstStyle>
          <a:p>
            <a:r>
              <a:rPr lang="en-US" dirty="0" smtClean="0"/>
              <a:t>Click to edit Master title style</a:t>
            </a:r>
            <a:endParaRPr lang="en-US" dirty="0"/>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Date Placeholder 18"/>
          <p:cNvSpPr>
            <a:spLocks noGrp="1"/>
          </p:cNvSpPr>
          <p:nvPr>
            <p:ph type="dt" sz="half" idx="10"/>
          </p:nvPr>
        </p:nvSpPr>
        <p:spPr>
          <a:xfrm>
            <a:off x="838200" y="6096000"/>
            <a:ext cx="2286000" cy="365125"/>
          </a:xfrm>
        </p:spPr>
        <p:txBody>
          <a:bodyPr/>
          <a:lstStyle>
            <a:lvl1pPr>
              <a:defRPr/>
            </a:lvl1pPr>
          </a:lstStyle>
          <a:p>
            <a:pPr>
              <a:defRPr/>
            </a:pPr>
            <a:fld id="{C4BC1EC1-DE97-4071-A4FC-E393B66831C2}" type="datetimeFigureOut">
              <a:rPr lang="en-US"/>
              <a:pPr>
                <a:defRPr/>
              </a:pPr>
              <a:t>6/3/2013</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10"/>
          <p:cNvSpPr>
            <a:spLocks noGrp="1"/>
          </p:cNvSpPr>
          <p:nvPr>
            <p:ph type="sldNum" sz="quarter" idx="12"/>
          </p:nvPr>
        </p:nvSpPr>
        <p:spPr>
          <a:xfrm>
            <a:off x="381000" y="6096000"/>
            <a:ext cx="457200" cy="365125"/>
          </a:xfrm>
        </p:spPr>
        <p:txBody>
          <a:bodyPr/>
          <a:lstStyle>
            <a:lvl1pPr>
              <a:defRPr/>
            </a:lvl1pPr>
          </a:lstStyle>
          <a:p>
            <a:pPr>
              <a:defRPr/>
            </a:pPr>
            <a:fld id="{0E0A4BD7-86AD-4493-B8F5-FF9CAE220DF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533400"/>
            <a:ext cx="8183880" cy="609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02920" y="1295400"/>
            <a:ext cx="8183880" cy="47213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914400" y="6111875"/>
            <a:ext cx="2286000" cy="365125"/>
          </a:xfrm>
        </p:spPr>
        <p:txBody>
          <a:bodyPr/>
          <a:lstStyle>
            <a:lvl1pPr>
              <a:defRPr/>
            </a:lvl1pPr>
          </a:lstStyle>
          <a:p>
            <a:pPr>
              <a:defRPr/>
            </a:pPr>
            <a:fld id="{97094E5C-E291-4B6C-AC63-651900F33172}" type="datetimeFigureOut">
              <a:rPr lang="en-US"/>
              <a:pPr>
                <a:defRPr/>
              </a:pPr>
              <a:t>6/3/2013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57200" y="6111875"/>
            <a:ext cx="457200" cy="365125"/>
          </a:xfrm>
        </p:spPr>
        <p:txBody>
          <a:bodyPr/>
          <a:lstStyle>
            <a:lvl1pPr>
              <a:defRPr/>
            </a:lvl1pPr>
          </a:lstStyle>
          <a:p>
            <a:pPr>
              <a:defRPr/>
            </a:pPr>
            <a:fld id="{466FAEAB-9F34-441B-B066-80A6595532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457200" y="1754188"/>
            <a:ext cx="8307388" cy="4113212"/>
          </a:xfrm>
          <a:prstGeom prst="roundRect">
            <a:avLst>
              <a:gd name="adj" fmla="val 2127"/>
            </a:avLst>
          </a:prstGeom>
          <a:solidFill>
            <a:schemeClr val="bg1"/>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3" descr="msi_lgmrk_prim_h_4c.png"/>
          <p:cNvPicPr>
            <a:picLocks noChangeAspect="1"/>
          </p:cNvPicPr>
          <p:nvPr userDrawn="1"/>
        </p:nvPicPr>
        <p:blipFill>
          <a:blip r:embed="rId2" cstate="print"/>
          <a:srcRect/>
          <a:stretch>
            <a:fillRect/>
          </a:stretch>
        </p:blipFill>
        <p:spPr bwMode="auto">
          <a:xfrm>
            <a:off x="7086600" y="6019800"/>
            <a:ext cx="1490663" cy="411163"/>
          </a:xfrm>
          <a:prstGeom prst="rect">
            <a:avLst/>
          </a:prstGeom>
          <a:noFill/>
          <a:ln w="9525">
            <a:noFill/>
            <a:miter lim="800000"/>
            <a:headEnd/>
            <a:tailEnd/>
          </a:ln>
        </p:spPr>
      </p:pic>
      <p:sp>
        <p:nvSpPr>
          <p:cNvPr id="2" name="Title 1"/>
          <p:cNvSpPr>
            <a:spLocks noGrp="1"/>
          </p:cNvSpPr>
          <p:nvPr>
            <p:ph type="title"/>
          </p:nvPr>
        </p:nvSpPr>
        <p:spPr>
          <a:xfrm>
            <a:off x="457200" y="533400"/>
            <a:ext cx="8183880" cy="676656"/>
          </a:xfrm>
        </p:spPr>
        <p:txBody>
          <a:bodyPr bIns="0"/>
          <a:lstStyle>
            <a:lvl1pPr algn="l">
              <a:buNone/>
              <a:defRPr sz="3600" b="1" cap="none" baseline="0">
                <a:solidFill>
                  <a:schemeClr val="accent1"/>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29268"/>
            <a:ext cx="8183880" cy="420624"/>
          </a:xfrm>
        </p:spPr>
        <p:txBody>
          <a:bodyPr lIns="118872" tIns="0"/>
          <a:lstStyle>
            <a:lvl1pPr marL="0" marR="36576" indent="0" algn="l">
              <a:spcBef>
                <a:spcPts val="0"/>
              </a:spcBef>
              <a:spcAft>
                <a:spcPts val="0"/>
              </a:spcAft>
              <a:buNone/>
              <a:defRPr sz="1800" b="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44106B90-FF7F-4C42-AA1F-7C15D793A668}" type="datetimeFigureOut">
              <a:rPr lang="en-US"/>
              <a:pPr>
                <a:defRPr/>
              </a:pPr>
              <a:t>6/3/2013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DE4B93F-651E-4A30-BC97-E2BC88A9752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3872" y="1295400"/>
            <a:ext cx="3931920" cy="4389120"/>
          </a:xfrm>
        </p:spPr>
        <p:txBody>
          <a:bodyPr/>
          <a:lstStyle>
            <a:lvl1pPr>
              <a:defRPr sz="2600"/>
            </a:lvl1pPr>
            <a:lvl2pPr>
              <a:defRPr sz="22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54880" y="1295400"/>
            <a:ext cx="3931920" cy="4389120"/>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348F2CF4-4F33-4814-A3B2-43919BAB9B40}" type="datetimeFigureOut">
              <a:rPr lang="en-US"/>
              <a:pPr>
                <a:defRPr/>
              </a:pPr>
              <a:t>6/3/2013</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08310D50-4370-4748-A8E3-4E23EAE7C9B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83880" cy="609600"/>
          </a:xfrm>
        </p:spPr>
        <p:txBody>
          <a:bodyPr/>
          <a:lstStyle>
            <a:lvl1pPr>
              <a:defRPr b="1"/>
            </a:lvl1pPr>
          </a:lstStyle>
          <a:p>
            <a:r>
              <a:rPr lang="en-US" dirty="0" smtClean="0"/>
              <a:t>Click to edit Master title style</a:t>
            </a:r>
            <a:endParaRPr lang="en-US" dirty="0"/>
          </a:p>
        </p:txBody>
      </p:sp>
      <p:sp>
        <p:nvSpPr>
          <p:cNvPr id="3" name="Text Placeholder 2"/>
          <p:cNvSpPr>
            <a:spLocks noGrp="1"/>
          </p:cNvSpPr>
          <p:nvPr>
            <p:ph type="body" idx="1"/>
          </p:nvPr>
        </p:nvSpPr>
        <p:spPr>
          <a:xfrm>
            <a:off x="607224" y="1341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52169" y="1341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7224" y="2209800"/>
            <a:ext cx="3931920" cy="348996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2209800"/>
            <a:ext cx="3931920" cy="348996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F90F98F9-0A28-493D-BC5C-16B326139AA7}" type="datetimeFigureOut">
              <a:rPr lang="en-US"/>
              <a:pPr>
                <a:defRPr/>
              </a:pPr>
              <a:t>6/3/2013</a:t>
            </a:fld>
            <a:endParaRPr lang="en-US" dirty="0"/>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1FA2AE48-EEE7-44D6-853C-3C4957A9D53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457200"/>
          </a:xfrm>
        </p:spPr>
        <p:txBody>
          <a:bodyPr/>
          <a:lstStyle/>
          <a:p>
            <a:r>
              <a:rPr lang="en-US" dirty="0" smtClean="0"/>
              <a:t>Click to edit Master title style</a:t>
            </a:r>
            <a:endParaRPr lang="en-US" dirty="0"/>
          </a:p>
        </p:txBody>
      </p:sp>
      <p:sp>
        <p:nvSpPr>
          <p:cNvPr id="3" name="Date Placeholder 24"/>
          <p:cNvSpPr>
            <a:spLocks noGrp="1"/>
          </p:cNvSpPr>
          <p:nvPr>
            <p:ph type="dt" sz="half" idx="10"/>
          </p:nvPr>
        </p:nvSpPr>
        <p:spPr/>
        <p:txBody>
          <a:bodyPr/>
          <a:lstStyle>
            <a:lvl1pPr>
              <a:defRPr/>
            </a:lvl1pPr>
          </a:lstStyle>
          <a:p>
            <a:pPr>
              <a:defRPr/>
            </a:pPr>
            <a:fld id="{0BE36427-D989-4731-9D5A-606C49862292}" type="datetimeFigureOut">
              <a:rPr lang="en-US"/>
              <a:pPr>
                <a:defRPr/>
              </a:pPr>
              <a:t>6/3/2013</a:t>
            </a:fld>
            <a:endParaRPr lang="en-US" dirty="0"/>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C7B400A-DB60-4E71-9D02-1C13A441E22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10" descr="msi_lgmrk_prim_4c.png"/>
          <p:cNvPicPr>
            <a:picLocks noChangeAspect="1"/>
          </p:cNvPicPr>
          <p:nvPr userDrawn="1"/>
        </p:nvPicPr>
        <p:blipFill>
          <a:blip r:embed="rId2" cstate="print"/>
          <a:srcRect/>
          <a:stretch>
            <a:fillRect/>
          </a:stretch>
        </p:blipFill>
        <p:spPr bwMode="auto">
          <a:xfrm>
            <a:off x="6934200" y="5334000"/>
            <a:ext cx="1638300" cy="1085850"/>
          </a:xfrm>
          <a:prstGeom prst="rect">
            <a:avLst/>
          </a:prstGeom>
          <a:noFill/>
          <a:ln w="9525">
            <a:noFill/>
            <a:miter lim="800000"/>
            <a:headEnd/>
            <a:tailEnd/>
          </a:ln>
        </p:spPr>
      </p:pic>
      <p:sp>
        <p:nvSpPr>
          <p:cNvPr id="4" name="Date Placeholder 1"/>
          <p:cNvSpPr>
            <a:spLocks noGrp="1"/>
          </p:cNvSpPr>
          <p:nvPr>
            <p:ph type="dt" sz="half" idx="10"/>
          </p:nvPr>
        </p:nvSpPr>
        <p:spPr/>
        <p:txBody>
          <a:bodyPr/>
          <a:lstStyle>
            <a:lvl1pPr>
              <a:defRPr/>
            </a:lvl1pPr>
          </a:lstStyle>
          <a:p>
            <a:pPr>
              <a:defRPr/>
            </a:pPr>
            <a:fld id="{D81C5590-4514-47D7-9F33-B565BF56CCF3}" type="datetimeFigureOut">
              <a:rPr lang="en-US"/>
              <a:pPr>
                <a:defRPr/>
              </a:pPr>
              <a:t>6/3/2013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F13B5164-7B36-4C88-BA09-87E500D4CF9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0EDE472D-D72E-4972-AE1B-4D36855B5766}" type="datetimeFigureOut">
              <a:rPr lang="en-US"/>
              <a:pPr>
                <a:defRPr/>
              </a:pPr>
              <a:t>6/3/2013</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D18D677E-0C56-4433-AD96-4B975A23B5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 Single Corner Rectangle 5"/>
          <p:cNvSpPr/>
          <p:nvPr/>
        </p:nvSpPr>
        <p:spPr>
          <a:xfrm>
            <a:off x="6400800" y="433388"/>
            <a:ext cx="2324100" cy="4343400"/>
          </a:xfrm>
          <a:prstGeom prst="round1Rect">
            <a:avLst>
              <a:gd name="adj" fmla="val 2748"/>
            </a:avLst>
          </a:prstGeom>
          <a:solidFill>
            <a:schemeClr val="bg1"/>
          </a:solidFill>
          <a:ln w="8890" cap="rnd" cmpd="sng" algn="ctr">
            <a:solidFill>
              <a:schemeClr val="bg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3" descr="msilogo.png"/>
          <p:cNvPicPr>
            <a:picLocks noChangeAspect="1"/>
          </p:cNvPicPr>
          <p:nvPr userDrawn="1"/>
        </p:nvPicPr>
        <p:blipFill>
          <a:blip r:embed="rId2" cstate="print"/>
          <a:srcRect/>
          <a:stretch>
            <a:fillRect/>
          </a:stretch>
        </p:blipFill>
        <p:spPr bwMode="auto">
          <a:xfrm>
            <a:off x="7315200" y="4953000"/>
            <a:ext cx="1152525" cy="762000"/>
          </a:xfrm>
          <a:prstGeom prst="rect">
            <a:avLst/>
          </a:prstGeom>
          <a:noFill/>
          <a:ln w="9525">
            <a:noFill/>
            <a:miter lim="800000"/>
            <a:headEnd/>
            <a:tailEnd/>
          </a:ln>
        </p:spPr>
      </p:pic>
      <p:pic>
        <p:nvPicPr>
          <p:cNvPr id="8" name="Picture 14" descr="msi_lgmrk_prim_h_4c.png"/>
          <p:cNvPicPr>
            <a:picLocks noChangeAspect="1"/>
          </p:cNvPicPr>
          <p:nvPr userDrawn="1"/>
        </p:nvPicPr>
        <p:blipFill>
          <a:blip r:embed="rId3" cstate="print"/>
          <a:srcRect/>
          <a:stretch>
            <a:fillRect/>
          </a:stretch>
        </p:blipFill>
        <p:spPr bwMode="auto">
          <a:xfrm>
            <a:off x="7086600" y="6019800"/>
            <a:ext cx="1490663" cy="411163"/>
          </a:xfrm>
          <a:prstGeom prst="rect">
            <a:avLst/>
          </a:prstGeom>
          <a:noFill/>
          <a:ln w="9525">
            <a:noFill/>
            <a:miter lim="800000"/>
            <a:headEnd/>
            <a:tailEnd/>
          </a:ln>
        </p:spPr>
      </p:pic>
      <p:sp>
        <p:nvSpPr>
          <p:cNvPr id="2" name="Title 1"/>
          <p:cNvSpPr>
            <a:spLocks noGrp="1"/>
          </p:cNvSpPr>
          <p:nvPr>
            <p:ph type="title"/>
          </p:nvPr>
        </p:nvSpPr>
        <p:spPr>
          <a:xfrm>
            <a:off x="457200" y="5012056"/>
            <a:ext cx="8229600" cy="1051560"/>
          </a:xfrm>
        </p:spPr>
        <p:txBody>
          <a:bodyPr anchor="t"/>
          <a:lstStyle>
            <a:lvl1pPr algn="l">
              <a:buNone/>
              <a:defRPr sz="3600" b="0">
                <a:solidFill>
                  <a:srgbClr val="00AFFF"/>
                </a:solidFill>
                <a:effectLst/>
              </a:defRPr>
            </a:lvl1pPr>
          </a:lstStyle>
          <a:p>
            <a:r>
              <a:rPr lang="en-US" dirty="0" smtClean="0"/>
              <a:t>Click to edit Master title style</a:t>
            </a:r>
            <a:endParaRPr lang="en-US" dirty="0"/>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accent1"/>
          </a:solidFill>
        </p:spPr>
        <p:txBody>
          <a:bodyPr>
            <a:normAutofit/>
          </a:bodyPr>
          <a:lstStyle>
            <a:lvl1pPr marL="0" indent="0">
              <a:buNone/>
              <a:defRPr sz="3200"/>
            </a:lvl1pPr>
          </a:lstStyle>
          <a:p>
            <a:pPr lvl="0"/>
            <a:r>
              <a:rPr lang="en-US" noProof="0" smtClean="0"/>
              <a:t>Click icon to add picture</a:t>
            </a:r>
            <a:endParaRPr lang="en-US" noProof="0"/>
          </a:p>
        </p:txBody>
      </p:sp>
      <p:sp>
        <p:nvSpPr>
          <p:cNvPr id="9" name="Date Placeholder 4"/>
          <p:cNvSpPr>
            <a:spLocks noGrp="1"/>
          </p:cNvSpPr>
          <p:nvPr>
            <p:ph type="dt" sz="half" idx="10"/>
          </p:nvPr>
        </p:nvSpPr>
        <p:spPr/>
        <p:txBody>
          <a:bodyPr/>
          <a:lstStyle>
            <a:lvl1pPr>
              <a:defRPr/>
            </a:lvl1pPr>
          </a:lstStyle>
          <a:p>
            <a:pPr>
              <a:defRPr/>
            </a:pPr>
            <a:fld id="{FB5D9295-D53D-4541-B2DD-6CCFE1D1C13D}" type="datetimeFigureOut">
              <a:rPr lang="en-US"/>
              <a:pPr>
                <a:defRPr/>
              </a:pPr>
              <a:t>6/3/2013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43C3C8B9-76AC-441D-A5D5-6003E3F628D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9100" y="433388"/>
            <a:ext cx="8305800" cy="5486400"/>
          </a:xfrm>
          <a:prstGeom prst="roundRect">
            <a:avLst>
              <a:gd name="adj" fmla="val 2127"/>
            </a:avLst>
          </a:prstGeom>
          <a:solidFill>
            <a:schemeClr val="bg1"/>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12"/>
          <p:cNvSpPr>
            <a:spLocks noGrp="1"/>
          </p:cNvSpPr>
          <p:nvPr>
            <p:ph type="title"/>
          </p:nvPr>
        </p:nvSpPr>
        <p:spPr bwMode="auto">
          <a:xfrm>
            <a:off x="503238" y="533400"/>
            <a:ext cx="8183562"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Text Placeholder 3"/>
          <p:cNvSpPr>
            <a:spLocks noGrp="1"/>
          </p:cNvSpPr>
          <p:nvPr>
            <p:ph type="body" idx="1"/>
          </p:nvPr>
        </p:nvSpPr>
        <p:spPr bwMode="auto">
          <a:xfrm>
            <a:off x="503238" y="1371600"/>
            <a:ext cx="8153400" cy="3429000"/>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914400" y="6096000"/>
            <a:ext cx="2286000" cy="365125"/>
          </a:xfrm>
          <a:prstGeom prst="rect">
            <a:avLst/>
          </a:prstGeom>
        </p:spPr>
        <p:txBody>
          <a:bodyPr vert="horz" anchor="b"/>
          <a:lstStyle>
            <a:lvl1pPr algn="r" eaLnBrk="1" fontAlgn="auto" latinLnBrk="0" hangingPunct="1">
              <a:spcBef>
                <a:spcPts val="0"/>
              </a:spcBef>
              <a:spcAft>
                <a:spcPts val="0"/>
              </a:spcAft>
              <a:defRPr kumimoji="0" sz="1000">
                <a:solidFill>
                  <a:srgbClr val="00AFFF"/>
                </a:solidFill>
                <a:latin typeface="+mn-lt"/>
              </a:defRPr>
            </a:lvl1pPr>
          </a:lstStyle>
          <a:p>
            <a:pPr>
              <a:defRPr/>
            </a:pPr>
            <a:fld id="{251524CC-C9A2-4418-9C5B-D52081C66CDE}" type="datetimeFigureOut">
              <a:rPr lang="en-US"/>
              <a:pPr>
                <a:defRPr/>
              </a:pPr>
              <a:t>6/3/2013</a:t>
            </a:fld>
            <a:endParaRPr lang="en-US" dirty="0"/>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rgbClr val="00AFFF"/>
                </a:solidFill>
                <a:latin typeface="+mn-lt"/>
              </a:defRPr>
            </a:lvl1pPr>
          </a:lstStyle>
          <a:p>
            <a:pPr>
              <a:defRPr/>
            </a:pPr>
            <a:endParaRPr lang="en-US"/>
          </a:p>
        </p:txBody>
      </p:sp>
      <p:sp>
        <p:nvSpPr>
          <p:cNvPr id="5" name="Slide Number Placeholder 4"/>
          <p:cNvSpPr>
            <a:spLocks noGrp="1"/>
          </p:cNvSpPr>
          <p:nvPr>
            <p:ph type="sldNum" sz="quarter" idx="4"/>
          </p:nvPr>
        </p:nvSpPr>
        <p:spPr>
          <a:xfrm>
            <a:off x="457200" y="6096000"/>
            <a:ext cx="457200" cy="365125"/>
          </a:xfrm>
          <a:prstGeom prst="rect">
            <a:avLst/>
          </a:prstGeom>
        </p:spPr>
        <p:txBody>
          <a:bodyPr vert="horz" anchor="b"/>
          <a:lstStyle>
            <a:lvl1pPr algn="r" eaLnBrk="1" fontAlgn="auto" latinLnBrk="0" hangingPunct="1">
              <a:spcBef>
                <a:spcPts val="0"/>
              </a:spcBef>
              <a:spcAft>
                <a:spcPts val="0"/>
              </a:spcAft>
              <a:defRPr kumimoji="0" sz="1000">
                <a:solidFill>
                  <a:srgbClr val="00AFFF"/>
                </a:solidFill>
                <a:latin typeface="+mn-lt"/>
              </a:defRPr>
            </a:lvl1pPr>
          </a:lstStyle>
          <a:p>
            <a:pPr>
              <a:defRPr/>
            </a:pPr>
            <a:fld id="{EAEECAC7-D402-43C1-A6D2-96EB520E2DB5}" type="slidenum">
              <a:rPr lang="en-US"/>
              <a:pPr>
                <a:defRPr/>
              </a:pPr>
              <a:t>‹#›</a:t>
            </a:fld>
            <a:endParaRPr lang="en-US" dirty="0"/>
          </a:p>
        </p:txBody>
      </p:sp>
      <p:pic>
        <p:nvPicPr>
          <p:cNvPr id="1033" name="Picture 11" descr="msi_lgmrk_prim_h_4c.png"/>
          <p:cNvPicPr>
            <a:picLocks noChangeAspect="1"/>
          </p:cNvPicPr>
          <p:nvPr userDrawn="1"/>
        </p:nvPicPr>
        <p:blipFill>
          <a:blip r:embed="rId11" cstate="print"/>
          <a:srcRect/>
          <a:stretch>
            <a:fillRect/>
          </a:stretch>
        </p:blipFill>
        <p:spPr bwMode="auto">
          <a:xfrm>
            <a:off x="7086600" y="6019800"/>
            <a:ext cx="1490663" cy="411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43" r:id="rId4"/>
    <p:sldLayoutId id="2147483744" r:id="rId5"/>
    <p:sldLayoutId id="2147483745" r:id="rId6"/>
    <p:sldLayoutId id="2147483750" r:id="rId7"/>
    <p:sldLayoutId id="2147483746" r:id="rId8"/>
    <p:sldLayoutId id="2147483751" r:id="rId9"/>
  </p:sldLayoutIdLst>
  <p:timing>
    <p:tnLst>
      <p:par>
        <p:cTn id="1" dur="indefinite" restart="never" nodeType="tmRoot"/>
      </p:par>
    </p:tnLst>
  </p:timing>
  <p:txStyles>
    <p:titleStyle>
      <a:lvl1pPr algn="l" rtl="0" eaLnBrk="0" fontAlgn="base" hangingPunct="0">
        <a:spcBef>
          <a:spcPct val="0"/>
        </a:spcBef>
        <a:spcAft>
          <a:spcPct val="0"/>
        </a:spcAft>
        <a:defRPr sz="3600" b="1" kern="1200">
          <a:solidFill>
            <a:schemeClr val="accent1"/>
          </a:solidFill>
          <a:latin typeface="+mj-lt"/>
          <a:ea typeface="+mj-ea"/>
          <a:cs typeface="+mj-cs"/>
        </a:defRPr>
      </a:lvl1pPr>
      <a:lvl2pPr algn="l" rtl="0" eaLnBrk="0" fontAlgn="base" hangingPunct="0">
        <a:spcBef>
          <a:spcPct val="0"/>
        </a:spcBef>
        <a:spcAft>
          <a:spcPct val="0"/>
        </a:spcAft>
        <a:defRPr sz="3600" b="1">
          <a:solidFill>
            <a:schemeClr val="accent1"/>
          </a:solidFill>
          <a:latin typeface="Arial" pitchFamily="34" charset="0"/>
        </a:defRPr>
      </a:lvl2pPr>
      <a:lvl3pPr algn="l" rtl="0" eaLnBrk="0" fontAlgn="base" hangingPunct="0">
        <a:spcBef>
          <a:spcPct val="0"/>
        </a:spcBef>
        <a:spcAft>
          <a:spcPct val="0"/>
        </a:spcAft>
        <a:defRPr sz="3600" b="1">
          <a:solidFill>
            <a:schemeClr val="accent1"/>
          </a:solidFill>
          <a:latin typeface="Arial" pitchFamily="34" charset="0"/>
        </a:defRPr>
      </a:lvl3pPr>
      <a:lvl4pPr algn="l" rtl="0" eaLnBrk="0" fontAlgn="base" hangingPunct="0">
        <a:spcBef>
          <a:spcPct val="0"/>
        </a:spcBef>
        <a:spcAft>
          <a:spcPct val="0"/>
        </a:spcAft>
        <a:defRPr sz="3600" b="1">
          <a:solidFill>
            <a:schemeClr val="accent1"/>
          </a:solidFill>
          <a:latin typeface="Arial" pitchFamily="34" charset="0"/>
        </a:defRPr>
      </a:lvl4pPr>
      <a:lvl5pPr algn="l" rtl="0" eaLnBrk="0" fontAlgn="base" hangingPunct="0">
        <a:spcBef>
          <a:spcPct val="0"/>
        </a:spcBef>
        <a:spcAft>
          <a:spcPct val="0"/>
        </a:spcAft>
        <a:defRPr sz="3600" b="1">
          <a:solidFill>
            <a:schemeClr val="accent1"/>
          </a:solidFill>
          <a:latin typeface="Arial" pitchFamily="34" charset="0"/>
        </a:defRPr>
      </a:lvl5pPr>
      <a:lvl6pPr marL="457200" algn="l" rtl="0" fontAlgn="base">
        <a:spcBef>
          <a:spcPct val="0"/>
        </a:spcBef>
        <a:spcAft>
          <a:spcPct val="0"/>
        </a:spcAft>
        <a:defRPr sz="3600" b="1">
          <a:solidFill>
            <a:schemeClr val="accent1"/>
          </a:solidFill>
          <a:latin typeface="Arial" pitchFamily="34" charset="0"/>
        </a:defRPr>
      </a:lvl6pPr>
      <a:lvl7pPr marL="914400" algn="l" rtl="0" fontAlgn="base">
        <a:spcBef>
          <a:spcPct val="0"/>
        </a:spcBef>
        <a:spcAft>
          <a:spcPct val="0"/>
        </a:spcAft>
        <a:defRPr sz="3600" b="1">
          <a:solidFill>
            <a:schemeClr val="accent1"/>
          </a:solidFill>
          <a:latin typeface="Arial" pitchFamily="34" charset="0"/>
        </a:defRPr>
      </a:lvl7pPr>
      <a:lvl8pPr marL="1371600" algn="l" rtl="0" fontAlgn="base">
        <a:spcBef>
          <a:spcPct val="0"/>
        </a:spcBef>
        <a:spcAft>
          <a:spcPct val="0"/>
        </a:spcAft>
        <a:defRPr sz="3600" b="1">
          <a:solidFill>
            <a:schemeClr val="accent1"/>
          </a:solidFill>
          <a:latin typeface="Arial" pitchFamily="34" charset="0"/>
        </a:defRPr>
      </a:lvl8pPr>
      <a:lvl9pPr marL="1828800" algn="l" rtl="0" fontAlgn="base">
        <a:spcBef>
          <a:spcPct val="0"/>
        </a:spcBef>
        <a:spcAft>
          <a:spcPct val="0"/>
        </a:spcAft>
        <a:defRPr sz="3600" b="1">
          <a:solidFill>
            <a:schemeClr val="accent1"/>
          </a:solidFill>
          <a:latin typeface="Arial" pitchFamily="34" charset="0"/>
        </a:defRPr>
      </a:lvl9pPr>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2"/>
        </a:buClr>
        <a:buSzPct val="100000"/>
        <a:buFont typeface="Arial"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FF7F00"/>
        </a:buClr>
        <a:buSzPct val="100000"/>
        <a:buFont typeface="Arial" charset="0"/>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FFEB00"/>
        </a:buClr>
        <a:buSzPct val="112000"/>
        <a:buFont typeface="Arial"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390099"/>
        </a:buClr>
        <a:buSzPct val="100000"/>
        <a:buFont typeface="Arial" charset="0"/>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Pam.Barry@msichicago.org" TargetMode="External"/><Relationship Id="rId2" Type="http://schemas.openxmlformats.org/officeDocument/2006/relationships/hyperlink" Target="mailto:Patricia.Messersmith@msichicago.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820863"/>
            <a:ext cx="7772400" cy="1828800"/>
          </a:xfrm>
        </p:spPr>
        <p:txBody>
          <a:bodyPr>
            <a:normAutofit/>
          </a:bodyPr>
          <a:lstStyle/>
          <a:p>
            <a:pPr eaLnBrk="1" fontAlgn="auto" hangingPunct="1">
              <a:spcAft>
                <a:spcPts val="0"/>
              </a:spcAft>
              <a:defRPr/>
            </a:pPr>
            <a:r>
              <a:rPr lang="en-US" dirty="0" smtClean="0"/>
              <a:t>Inquiry</a:t>
            </a:r>
            <a:endParaRPr lang="en-US" dirty="0"/>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33400"/>
            <a:ext cx="8183562" cy="609600"/>
          </a:xfrm>
        </p:spPr>
        <p:txBody>
          <a:bodyPr>
            <a:normAutofit fontScale="90000"/>
          </a:bodyPr>
          <a:lstStyle/>
          <a:p>
            <a:pPr>
              <a:defRPr/>
            </a:pPr>
            <a:r>
              <a:rPr lang="en-US" dirty="0" smtClean="0"/>
              <a:t>Water acidity increases solubility</a:t>
            </a:r>
            <a:endParaRPr lang="en-US" dirty="0"/>
          </a:p>
        </p:txBody>
      </p:sp>
      <p:grpSp>
        <p:nvGrpSpPr>
          <p:cNvPr id="16387" name="Group 6"/>
          <p:cNvGrpSpPr>
            <a:grpSpLocks/>
          </p:cNvGrpSpPr>
          <p:nvPr/>
        </p:nvGrpSpPr>
        <p:grpSpPr bwMode="auto">
          <a:xfrm>
            <a:off x="2133600" y="1447800"/>
            <a:ext cx="4800600" cy="3606800"/>
            <a:chOff x="914400" y="457200"/>
            <a:chExt cx="7199634" cy="5410200"/>
          </a:xfrm>
        </p:grpSpPr>
        <p:sp>
          <p:nvSpPr>
            <p:cNvPr id="4" name="Title 1"/>
            <p:cNvSpPr txBox="1">
              <a:spLocks/>
            </p:cNvSpPr>
            <p:nvPr/>
          </p:nvSpPr>
          <p:spPr>
            <a:xfrm>
              <a:off x="2057199" y="457200"/>
              <a:ext cx="1097564" cy="609600"/>
            </a:xfrm>
            <a:prstGeom prst="rect">
              <a:avLst/>
            </a:prstGeom>
          </p:spPr>
          <p:txBody>
            <a:bodyPr anchor="b">
              <a:normAutofit fontScale="52500" lnSpcReduction="20000"/>
            </a:bodyPr>
            <a:lstStyle/>
            <a:p>
              <a:pPr fontAlgn="auto">
                <a:spcAft>
                  <a:spcPts val="0"/>
                </a:spcAft>
                <a:defRPr/>
              </a:pPr>
              <a:r>
                <a:rPr lang="en-US" sz="3600" b="1">
                  <a:solidFill>
                    <a:schemeClr val="accent1"/>
                  </a:solidFill>
                  <a:latin typeface="HelveticaNeueLT Std" pitchFamily="34" charset="0"/>
                  <a:ea typeface="+mj-ea"/>
                  <a:cs typeface="+mj-cs"/>
                </a:rPr>
                <a:t>1908</a:t>
              </a:r>
              <a:endParaRPr lang="en-US" sz="3600" b="1" dirty="0">
                <a:solidFill>
                  <a:schemeClr val="accent1"/>
                </a:solidFill>
                <a:latin typeface="HelveticaNeueLT Std" pitchFamily="34" charset="0"/>
                <a:ea typeface="+mj-ea"/>
                <a:cs typeface="+mj-cs"/>
              </a:endParaRPr>
            </a:p>
          </p:txBody>
        </p:sp>
        <p:pic>
          <p:nvPicPr>
            <p:cNvPr id="16390" name="Picture 5" descr="acidr5"/>
            <p:cNvPicPr>
              <a:picLocks noChangeAspect="1" noChangeArrowheads="1"/>
            </p:cNvPicPr>
            <p:nvPr/>
          </p:nvPicPr>
          <p:blipFill>
            <a:blip r:embed="rId3" cstate="print"/>
            <a:srcRect b="16652"/>
            <a:stretch>
              <a:fillRect/>
            </a:stretch>
          </p:blipFill>
          <p:spPr bwMode="auto">
            <a:xfrm>
              <a:off x="914400" y="1066800"/>
              <a:ext cx="7199634" cy="4800600"/>
            </a:xfrm>
            <a:prstGeom prst="rect">
              <a:avLst/>
            </a:prstGeom>
            <a:noFill/>
            <a:ln w="9525">
              <a:noFill/>
              <a:miter lim="800000"/>
              <a:headEnd/>
              <a:tailEnd/>
            </a:ln>
          </p:spPr>
        </p:pic>
        <p:sp>
          <p:nvSpPr>
            <p:cNvPr id="6" name="Title 1"/>
            <p:cNvSpPr txBox="1">
              <a:spLocks/>
            </p:cNvSpPr>
            <p:nvPr/>
          </p:nvSpPr>
          <p:spPr>
            <a:xfrm>
              <a:off x="5761773" y="457200"/>
              <a:ext cx="1095182" cy="609600"/>
            </a:xfrm>
            <a:prstGeom prst="rect">
              <a:avLst/>
            </a:prstGeom>
          </p:spPr>
          <p:txBody>
            <a:bodyPr anchor="b">
              <a:normAutofit fontScale="52500" lnSpcReduction="20000"/>
            </a:bodyPr>
            <a:lstStyle/>
            <a:p>
              <a:pPr fontAlgn="auto">
                <a:spcAft>
                  <a:spcPts val="0"/>
                </a:spcAft>
                <a:defRPr/>
              </a:pPr>
              <a:r>
                <a:rPr lang="en-US" sz="3600" b="1" dirty="0">
                  <a:solidFill>
                    <a:schemeClr val="accent1"/>
                  </a:solidFill>
                  <a:latin typeface="HelveticaNeueLT Std" pitchFamily="34" charset="0"/>
                  <a:ea typeface="+mj-ea"/>
                  <a:cs typeface="+mj-cs"/>
                </a:rPr>
                <a:t>1968</a:t>
              </a:r>
            </a:p>
          </p:txBody>
        </p:sp>
      </p:grpSp>
      <p:pic>
        <p:nvPicPr>
          <p:cNvPr id="16388" name="Picture 5" descr="Diagram of pH. pH 1=battery acid, 2=lemon juice, 3-vinegar, 6.5=milk, 8.5=baking soda, sea water, 10.5=Milk of Magnesia, 12=ammonia, 13=lye. ph 3 to 4=Adult fish die. ph 4-5=Fish reproductionaffected. pH 5-6.5=Normal range for precipitat on. pH 6-8=Normal range of stream pH. pH 1-5=Acid rain. "/>
          <p:cNvPicPr>
            <a:picLocks noChangeAspect="1" noChangeArrowheads="1"/>
          </p:cNvPicPr>
          <p:nvPr/>
        </p:nvPicPr>
        <p:blipFill>
          <a:blip r:embed="rId4" cstate="print"/>
          <a:srcRect/>
          <a:stretch>
            <a:fillRect/>
          </a:stretch>
        </p:blipFill>
        <p:spPr bwMode="auto">
          <a:xfrm>
            <a:off x="1600200" y="1143000"/>
            <a:ext cx="5791200" cy="474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295400"/>
            <a:ext cx="5867400" cy="5105400"/>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1" name="Title 1"/>
          <p:cNvSpPr>
            <a:spLocks noGrp="1"/>
          </p:cNvSpPr>
          <p:nvPr>
            <p:ph type="title"/>
          </p:nvPr>
        </p:nvSpPr>
        <p:spPr>
          <a:xfrm>
            <a:off x="457200" y="76200"/>
            <a:ext cx="8229600" cy="1050925"/>
          </a:xfrm>
        </p:spPr>
        <p:txBody>
          <a:bodyPr/>
          <a:lstStyle/>
          <a:p>
            <a:pPr eaLnBrk="1" hangingPunct="1"/>
            <a:r>
              <a:rPr lang="en-US" smtClean="0"/>
              <a:t>Inquiry Wheel</a:t>
            </a:r>
          </a:p>
        </p:txBody>
      </p:sp>
      <p:sp>
        <p:nvSpPr>
          <p:cNvPr id="6" name="Rectangle 5"/>
          <p:cNvSpPr/>
          <p:nvPr/>
        </p:nvSpPr>
        <p:spPr>
          <a:xfrm>
            <a:off x="903288" y="1443038"/>
            <a:ext cx="5181600" cy="4724400"/>
          </a:xfrm>
          <a:prstGeom prst="rect">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1371600" y="1676400"/>
            <a:ext cx="4114800" cy="4114800"/>
          </a:xfrm>
          <a:prstGeom prst="ellipse">
            <a:avLst/>
          </a:prstGeom>
          <a:solidFill>
            <a:schemeClr val="bg1"/>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7414" name="Group 14"/>
          <p:cNvGrpSpPr>
            <a:grpSpLocks/>
          </p:cNvGrpSpPr>
          <p:nvPr/>
        </p:nvGrpSpPr>
        <p:grpSpPr bwMode="auto">
          <a:xfrm>
            <a:off x="2590800" y="1905000"/>
            <a:ext cx="1905000" cy="674688"/>
            <a:chOff x="2590800" y="1905000"/>
            <a:chExt cx="1905000" cy="674132"/>
          </a:xfrm>
        </p:grpSpPr>
        <p:sp>
          <p:nvSpPr>
            <p:cNvPr id="9" name="TextBox 8"/>
            <p:cNvSpPr txBox="1"/>
            <p:nvPr/>
          </p:nvSpPr>
          <p:spPr>
            <a:xfrm>
              <a:off x="2590800" y="1905000"/>
              <a:ext cx="1905000" cy="369583"/>
            </a:xfrm>
            <a:prstGeom prst="rect">
              <a:avLst/>
            </a:prstGeom>
            <a:noFill/>
          </p:spPr>
          <p:txBody>
            <a:bodyPr>
              <a:spAutoFit/>
            </a:bodyPr>
            <a:lstStyle/>
            <a:p>
              <a:pPr fontAlgn="auto">
                <a:spcBef>
                  <a:spcPts val="0"/>
                </a:spcBef>
                <a:spcAft>
                  <a:spcPts val="0"/>
                </a:spcAft>
                <a:defRPr/>
              </a:pPr>
              <a:r>
                <a:rPr lang="en-US" dirty="0">
                  <a:solidFill>
                    <a:schemeClr val="accent5">
                      <a:lumMod val="75000"/>
                    </a:schemeClr>
                  </a:solidFill>
                  <a:latin typeface="+mn-lt"/>
                </a:rPr>
                <a:t>How does the …</a:t>
              </a:r>
            </a:p>
          </p:txBody>
        </p:sp>
        <p:sp>
          <p:nvSpPr>
            <p:cNvPr id="10" name="TextBox 9"/>
            <p:cNvSpPr txBox="1"/>
            <p:nvPr/>
          </p:nvSpPr>
          <p:spPr>
            <a:xfrm>
              <a:off x="2590800" y="2209549"/>
              <a:ext cx="1524000" cy="369583"/>
            </a:xfrm>
            <a:prstGeom prst="rect">
              <a:avLst/>
            </a:prstGeom>
            <a:noFill/>
          </p:spPr>
          <p:txBody>
            <a:bodyPr>
              <a:spAutoFit/>
            </a:bodyPr>
            <a:lstStyle/>
            <a:p>
              <a:pPr fontAlgn="auto">
                <a:spcBef>
                  <a:spcPts val="0"/>
                </a:spcBef>
                <a:spcAft>
                  <a:spcPts val="0"/>
                </a:spcAft>
                <a:defRPr/>
              </a:pPr>
              <a:r>
                <a:rPr lang="en-US" i="1" dirty="0">
                  <a:solidFill>
                    <a:schemeClr val="accent2">
                      <a:lumMod val="75000"/>
                    </a:schemeClr>
                  </a:solidFill>
                  <a:latin typeface="+mn-lt"/>
                </a:rPr>
                <a:t>independent</a:t>
              </a:r>
            </a:p>
          </p:txBody>
        </p:sp>
      </p:grpSp>
      <p:grpSp>
        <p:nvGrpSpPr>
          <p:cNvPr id="17415" name="Group 11"/>
          <p:cNvGrpSpPr>
            <a:grpSpLocks/>
          </p:cNvGrpSpPr>
          <p:nvPr/>
        </p:nvGrpSpPr>
        <p:grpSpPr bwMode="auto">
          <a:xfrm>
            <a:off x="990600" y="5486400"/>
            <a:ext cx="1524000" cy="674688"/>
            <a:chOff x="990600" y="1752600"/>
            <a:chExt cx="1524000" cy="674132"/>
          </a:xfrm>
        </p:grpSpPr>
        <p:sp>
          <p:nvSpPr>
            <p:cNvPr id="12" name="TextBox 11"/>
            <p:cNvSpPr txBox="1"/>
            <p:nvPr/>
          </p:nvSpPr>
          <p:spPr>
            <a:xfrm>
              <a:off x="990600" y="1752600"/>
              <a:ext cx="1447800" cy="369583"/>
            </a:xfrm>
            <a:prstGeom prst="rect">
              <a:avLst/>
            </a:prstGeom>
            <a:noFill/>
          </p:spPr>
          <p:txBody>
            <a:bodyPr>
              <a:spAutoFit/>
            </a:bodyPr>
            <a:lstStyle/>
            <a:p>
              <a:pPr fontAlgn="auto">
                <a:spcBef>
                  <a:spcPts val="0"/>
                </a:spcBef>
                <a:spcAft>
                  <a:spcPts val="0"/>
                </a:spcAft>
                <a:defRPr/>
              </a:pPr>
              <a:r>
                <a:rPr lang="en-US" dirty="0">
                  <a:solidFill>
                    <a:schemeClr val="accent5">
                      <a:lumMod val="75000"/>
                    </a:schemeClr>
                  </a:solidFill>
                  <a:latin typeface="+mn-lt"/>
                </a:rPr>
                <a:t>Affect the …</a:t>
              </a:r>
            </a:p>
          </p:txBody>
        </p:sp>
        <p:sp>
          <p:nvSpPr>
            <p:cNvPr id="13" name="TextBox 12"/>
            <p:cNvSpPr txBox="1"/>
            <p:nvPr/>
          </p:nvSpPr>
          <p:spPr>
            <a:xfrm>
              <a:off x="990600" y="2057149"/>
              <a:ext cx="1524000" cy="369583"/>
            </a:xfrm>
            <a:prstGeom prst="rect">
              <a:avLst/>
            </a:prstGeom>
            <a:noFill/>
          </p:spPr>
          <p:txBody>
            <a:bodyPr>
              <a:spAutoFit/>
            </a:bodyPr>
            <a:lstStyle/>
            <a:p>
              <a:pPr fontAlgn="auto">
                <a:spcBef>
                  <a:spcPts val="0"/>
                </a:spcBef>
                <a:spcAft>
                  <a:spcPts val="0"/>
                </a:spcAft>
                <a:defRPr/>
              </a:pPr>
              <a:r>
                <a:rPr lang="en-US" i="1" dirty="0">
                  <a:solidFill>
                    <a:schemeClr val="accent2">
                      <a:lumMod val="75000"/>
                    </a:schemeClr>
                  </a:solidFill>
                  <a:latin typeface="+mn-lt"/>
                </a:rPr>
                <a:t>dependent</a:t>
              </a:r>
            </a:p>
          </p:txBody>
        </p:sp>
      </p:grpSp>
      <p:sp>
        <p:nvSpPr>
          <p:cNvPr id="17416" name="Rectangle 13"/>
          <p:cNvSpPr>
            <a:spLocks noChangeArrowheads="1"/>
          </p:cNvSpPr>
          <p:nvPr/>
        </p:nvSpPr>
        <p:spPr bwMode="auto">
          <a:xfrm>
            <a:off x="6629400" y="1524000"/>
            <a:ext cx="2057400" cy="3694113"/>
          </a:xfrm>
          <a:prstGeom prst="rect">
            <a:avLst/>
          </a:prstGeom>
          <a:noFill/>
          <a:ln w="9525">
            <a:noFill/>
            <a:miter lim="800000"/>
            <a:headEnd/>
            <a:tailEnd/>
          </a:ln>
        </p:spPr>
        <p:txBody>
          <a:bodyPr>
            <a:spAutoFit/>
          </a:bodyPr>
          <a:lstStyle/>
          <a:p>
            <a:pPr marL="44450"/>
            <a:r>
              <a:rPr lang="en-US" b="1">
                <a:solidFill>
                  <a:srgbClr val="002060"/>
                </a:solidFill>
              </a:rPr>
              <a:t>Independent Variables </a:t>
            </a:r>
            <a:r>
              <a:rPr lang="en-US">
                <a:solidFill>
                  <a:srgbClr val="002060"/>
                </a:solidFill>
              </a:rPr>
              <a:t>(manipulated or </a:t>
            </a:r>
          </a:p>
          <a:p>
            <a:pPr marL="44450"/>
            <a:r>
              <a:rPr lang="en-US">
                <a:solidFill>
                  <a:srgbClr val="002060"/>
                </a:solidFill>
              </a:rPr>
              <a:t>“I Control”) are on the inside of the circle.</a:t>
            </a:r>
          </a:p>
          <a:p>
            <a:pPr marL="44450">
              <a:buFont typeface="Arial" charset="0"/>
              <a:buChar char="•"/>
            </a:pPr>
            <a:endParaRPr lang="en-US">
              <a:solidFill>
                <a:srgbClr val="002060"/>
              </a:solidFill>
            </a:endParaRPr>
          </a:p>
          <a:p>
            <a:pPr marL="44450">
              <a:buFont typeface="Arial" charset="0"/>
              <a:buChar char="•"/>
            </a:pPr>
            <a:endParaRPr lang="en-US">
              <a:solidFill>
                <a:srgbClr val="002060"/>
              </a:solidFill>
            </a:endParaRPr>
          </a:p>
          <a:p>
            <a:pPr marL="44450"/>
            <a:r>
              <a:rPr lang="en-US" b="1">
                <a:solidFill>
                  <a:srgbClr val="002060"/>
                </a:solidFill>
              </a:rPr>
              <a:t>Dependent Variables </a:t>
            </a:r>
            <a:r>
              <a:rPr lang="en-US">
                <a:solidFill>
                  <a:srgbClr val="002060"/>
                </a:solidFill>
              </a:rPr>
              <a:t>(responding) are on the outside of the circle.</a:t>
            </a:r>
          </a:p>
        </p:txBody>
      </p:sp>
      <p:sp>
        <p:nvSpPr>
          <p:cNvPr id="15" name="Oval 14"/>
          <p:cNvSpPr/>
          <p:nvPr/>
        </p:nvSpPr>
        <p:spPr>
          <a:xfrm>
            <a:off x="3429000" y="3657600"/>
            <a:ext cx="76200" cy="76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 name="Straight Connector 2"/>
          <p:cNvCxnSpPr/>
          <p:nvPr/>
        </p:nvCxnSpPr>
        <p:spPr>
          <a:xfrm flipH="1">
            <a:off x="2286000" y="2090738"/>
            <a:ext cx="2209800" cy="3243262"/>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a:endCxn id="7" idx="5"/>
          </p:cNvCxnSpPr>
          <p:nvPr/>
        </p:nvCxnSpPr>
        <p:spPr>
          <a:xfrm>
            <a:off x="1905000" y="2395538"/>
            <a:ext cx="2978150" cy="2792412"/>
          </a:xfrm>
          <a:prstGeom prst="line">
            <a:avLst/>
          </a:prstGeom>
        </p:spPr>
        <p:style>
          <a:lnRef idx="2">
            <a:schemeClr val="accent1"/>
          </a:lnRef>
          <a:fillRef idx="0">
            <a:schemeClr val="accent1"/>
          </a:fillRef>
          <a:effectRef idx="1">
            <a:schemeClr val="accent1"/>
          </a:effectRef>
          <a:fontRef idx="minor">
            <a:schemeClr val="tx1"/>
          </a:fontRef>
        </p:style>
      </p:cxnSp>
      <p:sp>
        <p:nvSpPr>
          <p:cNvPr id="18" name="Title 1"/>
          <p:cNvSpPr txBox="1">
            <a:spLocks/>
          </p:cNvSpPr>
          <p:nvPr/>
        </p:nvSpPr>
        <p:spPr bwMode="auto">
          <a:xfrm>
            <a:off x="4062413" y="2867025"/>
            <a:ext cx="1119187"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l" rtl="0" fontAlgn="base">
              <a:spcBef>
                <a:spcPct val="0"/>
              </a:spcBef>
              <a:spcAft>
                <a:spcPct val="0"/>
              </a:spcAft>
              <a:defRPr sz="3600" b="1" kern="1200">
                <a:solidFill>
                  <a:schemeClr val="accent1"/>
                </a:solidFill>
                <a:latin typeface="+mj-lt"/>
                <a:ea typeface="+mj-ea"/>
                <a:cs typeface="+mj-cs"/>
              </a:defRPr>
            </a:lvl1pPr>
            <a:lvl2pPr algn="l" rtl="0" fontAlgn="base">
              <a:spcBef>
                <a:spcPct val="0"/>
              </a:spcBef>
              <a:spcAft>
                <a:spcPct val="0"/>
              </a:spcAft>
              <a:defRPr sz="3600" b="1">
                <a:solidFill>
                  <a:schemeClr val="accent1"/>
                </a:solidFill>
                <a:latin typeface="Arial" pitchFamily="34" charset="0"/>
              </a:defRPr>
            </a:lvl2pPr>
            <a:lvl3pPr algn="l" rtl="0" fontAlgn="base">
              <a:spcBef>
                <a:spcPct val="0"/>
              </a:spcBef>
              <a:spcAft>
                <a:spcPct val="0"/>
              </a:spcAft>
              <a:defRPr sz="3600" b="1">
                <a:solidFill>
                  <a:schemeClr val="accent1"/>
                </a:solidFill>
                <a:latin typeface="Arial" pitchFamily="34" charset="0"/>
              </a:defRPr>
            </a:lvl3pPr>
            <a:lvl4pPr algn="l" rtl="0" fontAlgn="base">
              <a:spcBef>
                <a:spcPct val="0"/>
              </a:spcBef>
              <a:spcAft>
                <a:spcPct val="0"/>
              </a:spcAft>
              <a:defRPr sz="3600" b="1">
                <a:solidFill>
                  <a:schemeClr val="accent1"/>
                </a:solidFill>
                <a:latin typeface="Arial" pitchFamily="34" charset="0"/>
              </a:defRPr>
            </a:lvl4pPr>
            <a:lvl5pPr algn="l" rtl="0" fontAlgn="base">
              <a:spcBef>
                <a:spcPct val="0"/>
              </a:spcBef>
              <a:spcAft>
                <a:spcPct val="0"/>
              </a:spcAft>
              <a:defRPr sz="3600" b="1">
                <a:solidFill>
                  <a:schemeClr val="accent1"/>
                </a:solidFill>
                <a:latin typeface="Arial" pitchFamily="34" charset="0"/>
              </a:defRPr>
            </a:lvl5pPr>
            <a:lvl6pPr marL="457200" algn="l" rtl="0" fontAlgn="base">
              <a:spcBef>
                <a:spcPct val="0"/>
              </a:spcBef>
              <a:spcAft>
                <a:spcPct val="0"/>
              </a:spcAft>
              <a:defRPr sz="3600" b="1">
                <a:solidFill>
                  <a:schemeClr val="accent1"/>
                </a:solidFill>
                <a:latin typeface="Arial" pitchFamily="34" charset="0"/>
              </a:defRPr>
            </a:lvl6pPr>
            <a:lvl7pPr marL="914400" algn="l" rtl="0" fontAlgn="base">
              <a:spcBef>
                <a:spcPct val="0"/>
              </a:spcBef>
              <a:spcAft>
                <a:spcPct val="0"/>
              </a:spcAft>
              <a:defRPr sz="3600" b="1">
                <a:solidFill>
                  <a:schemeClr val="accent1"/>
                </a:solidFill>
                <a:latin typeface="Arial" pitchFamily="34" charset="0"/>
              </a:defRPr>
            </a:lvl7pPr>
            <a:lvl8pPr marL="1371600" algn="l" rtl="0" fontAlgn="base">
              <a:spcBef>
                <a:spcPct val="0"/>
              </a:spcBef>
              <a:spcAft>
                <a:spcPct val="0"/>
              </a:spcAft>
              <a:defRPr sz="3600" b="1">
                <a:solidFill>
                  <a:schemeClr val="accent1"/>
                </a:solidFill>
                <a:latin typeface="Arial" pitchFamily="34" charset="0"/>
              </a:defRPr>
            </a:lvl8pPr>
            <a:lvl9pPr marL="1828800" algn="l" rtl="0" fontAlgn="base">
              <a:spcBef>
                <a:spcPct val="0"/>
              </a:spcBef>
              <a:spcAft>
                <a:spcPct val="0"/>
              </a:spcAft>
              <a:defRPr sz="3600" b="1">
                <a:solidFill>
                  <a:schemeClr val="accent1"/>
                </a:solidFill>
                <a:latin typeface="Arial" pitchFamily="34" charset="0"/>
              </a:defRPr>
            </a:lvl9pPr>
          </a:lstStyle>
          <a:p>
            <a:pPr>
              <a:defRPr/>
            </a:pPr>
            <a:r>
              <a:rPr lang="en-US" sz="1600" dirty="0" smtClean="0">
                <a:solidFill>
                  <a:schemeClr val="bg1"/>
                </a:solidFill>
                <a:latin typeface="+mn-lt"/>
              </a:rPr>
              <a:t>Shape</a:t>
            </a:r>
          </a:p>
          <a:p>
            <a:pPr>
              <a:defRPr/>
            </a:pPr>
            <a:endParaRPr lang="en-US" sz="1600" dirty="0">
              <a:latin typeface="+mn-lt"/>
            </a:endParaRPr>
          </a:p>
          <a:p>
            <a:pPr>
              <a:defRPr/>
            </a:pPr>
            <a:endParaRPr lang="en-US" sz="1600" dirty="0" smtClean="0">
              <a:latin typeface="+mn-lt"/>
            </a:endParaRPr>
          </a:p>
          <a:p>
            <a:pPr>
              <a:defRPr/>
            </a:pPr>
            <a:endParaRPr lang="en-US" sz="1600" dirty="0">
              <a:latin typeface="+mn-lt"/>
            </a:endParaRPr>
          </a:p>
          <a:p>
            <a:pPr>
              <a:defRPr/>
            </a:pPr>
            <a:endParaRPr lang="en-US" sz="1600" dirty="0" smtClean="0">
              <a:latin typeface="+mn-lt"/>
            </a:endParaRPr>
          </a:p>
        </p:txBody>
      </p:sp>
      <p:sp>
        <p:nvSpPr>
          <p:cNvPr id="19" name="Title 1"/>
          <p:cNvSpPr txBox="1">
            <a:spLocks/>
          </p:cNvSpPr>
          <p:nvPr/>
        </p:nvSpPr>
        <p:spPr bwMode="auto">
          <a:xfrm>
            <a:off x="2982913" y="4314825"/>
            <a:ext cx="1120775"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l" rtl="0" fontAlgn="base">
              <a:spcBef>
                <a:spcPct val="0"/>
              </a:spcBef>
              <a:spcAft>
                <a:spcPct val="0"/>
              </a:spcAft>
              <a:defRPr sz="3600" b="1" kern="1200">
                <a:solidFill>
                  <a:schemeClr val="accent1"/>
                </a:solidFill>
                <a:latin typeface="+mj-lt"/>
                <a:ea typeface="+mj-ea"/>
                <a:cs typeface="+mj-cs"/>
              </a:defRPr>
            </a:lvl1pPr>
            <a:lvl2pPr algn="l" rtl="0" fontAlgn="base">
              <a:spcBef>
                <a:spcPct val="0"/>
              </a:spcBef>
              <a:spcAft>
                <a:spcPct val="0"/>
              </a:spcAft>
              <a:defRPr sz="3600" b="1">
                <a:solidFill>
                  <a:schemeClr val="accent1"/>
                </a:solidFill>
                <a:latin typeface="Arial" pitchFamily="34" charset="0"/>
              </a:defRPr>
            </a:lvl2pPr>
            <a:lvl3pPr algn="l" rtl="0" fontAlgn="base">
              <a:spcBef>
                <a:spcPct val="0"/>
              </a:spcBef>
              <a:spcAft>
                <a:spcPct val="0"/>
              </a:spcAft>
              <a:defRPr sz="3600" b="1">
                <a:solidFill>
                  <a:schemeClr val="accent1"/>
                </a:solidFill>
                <a:latin typeface="Arial" pitchFamily="34" charset="0"/>
              </a:defRPr>
            </a:lvl3pPr>
            <a:lvl4pPr algn="l" rtl="0" fontAlgn="base">
              <a:spcBef>
                <a:spcPct val="0"/>
              </a:spcBef>
              <a:spcAft>
                <a:spcPct val="0"/>
              </a:spcAft>
              <a:defRPr sz="3600" b="1">
                <a:solidFill>
                  <a:schemeClr val="accent1"/>
                </a:solidFill>
                <a:latin typeface="Arial" pitchFamily="34" charset="0"/>
              </a:defRPr>
            </a:lvl4pPr>
            <a:lvl5pPr algn="l" rtl="0" fontAlgn="base">
              <a:spcBef>
                <a:spcPct val="0"/>
              </a:spcBef>
              <a:spcAft>
                <a:spcPct val="0"/>
              </a:spcAft>
              <a:defRPr sz="3600" b="1">
                <a:solidFill>
                  <a:schemeClr val="accent1"/>
                </a:solidFill>
                <a:latin typeface="Arial" pitchFamily="34" charset="0"/>
              </a:defRPr>
            </a:lvl5pPr>
            <a:lvl6pPr marL="457200" algn="l" rtl="0" fontAlgn="base">
              <a:spcBef>
                <a:spcPct val="0"/>
              </a:spcBef>
              <a:spcAft>
                <a:spcPct val="0"/>
              </a:spcAft>
              <a:defRPr sz="3600" b="1">
                <a:solidFill>
                  <a:schemeClr val="accent1"/>
                </a:solidFill>
                <a:latin typeface="Arial" pitchFamily="34" charset="0"/>
              </a:defRPr>
            </a:lvl6pPr>
            <a:lvl7pPr marL="914400" algn="l" rtl="0" fontAlgn="base">
              <a:spcBef>
                <a:spcPct val="0"/>
              </a:spcBef>
              <a:spcAft>
                <a:spcPct val="0"/>
              </a:spcAft>
              <a:defRPr sz="3600" b="1">
                <a:solidFill>
                  <a:schemeClr val="accent1"/>
                </a:solidFill>
                <a:latin typeface="Arial" pitchFamily="34" charset="0"/>
              </a:defRPr>
            </a:lvl7pPr>
            <a:lvl8pPr marL="1371600" algn="l" rtl="0" fontAlgn="base">
              <a:spcBef>
                <a:spcPct val="0"/>
              </a:spcBef>
              <a:spcAft>
                <a:spcPct val="0"/>
              </a:spcAft>
              <a:defRPr sz="3600" b="1">
                <a:solidFill>
                  <a:schemeClr val="accent1"/>
                </a:solidFill>
                <a:latin typeface="Arial" pitchFamily="34" charset="0"/>
              </a:defRPr>
            </a:lvl8pPr>
            <a:lvl9pPr marL="1828800" algn="l" rtl="0" fontAlgn="base">
              <a:spcBef>
                <a:spcPct val="0"/>
              </a:spcBef>
              <a:spcAft>
                <a:spcPct val="0"/>
              </a:spcAft>
              <a:defRPr sz="3600" b="1">
                <a:solidFill>
                  <a:schemeClr val="accent1"/>
                </a:solidFill>
                <a:latin typeface="Arial" pitchFamily="34" charset="0"/>
              </a:defRPr>
            </a:lvl9pPr>
          </a:lstStyle>
          <a:p>
            <a:pPr>
              <a:defRPr/>
            </a:pPr>
            <a:r>
              <a:rPr lang="en-US" sz="1600" dirty="0" smtClean="0">
                <a:solidFill>
                  <a:schemeClr val="bg1"/>
                </a:solidFill>
                <a:latin typeface="+mn-lt"/>
              </a:rPr>
              <a:t>Shape</a:t>
            </a:r>
          </a:p>
          <a:p>
            <a:pPr>
              <a:defRPr/>
            </a:pPr>
            <a:endParaRPr lang="en-US" sz="1600" dirty="0">
              <a:latin typeface="+mn-lt"/>
            </a:endParaRPr>
          </a:p>
          <a:p>
            <a:pPr>
              <a:defRPr/>
            </a:pPr>
            <a:endParaRPr lang="en-US" sz="1600" dirty="0" smtClean="0">
              <a:latin typeface="+mn-lt"/>
            </a:endParaRPr>
          </a:p>
          <a:p>
            <a:pPr>
              <a:defRPr/>
            </a:pPr>
            <a:endParaRPr lang="en-US" sz="1600" dirty="0">
              <a:latin typeface="+mn-lt"/>
            </a:endParaRPr>
          </a:p>
          <a:p>
            <a:pPr>
              <a:defRPr/>
            </a:pPr>
            <a:endParaRPr lang="en-US" sz="1600" dirty="0" smtClean="0">
              <a:latin typeface="+mn-lt"/>
            </a:endParaRPr>
          </a:p>
        </p:txBody>
      </p:sp>
      <p:sp>
        <p:nvSpPr>
          <p:cNvPr id="20" name="Title 1"/>
          <p:cNvSpPr txBox="1">
            <a:spLocks/>
          </p:cNvSpPr>
          <p:nvPr/>
        </p:nvSpPr>
        <p:spPr bwMode="auto">
          <a:xfrm>
            <a:off x="1714500" y="3143250"/>
            <a:ext cx="1119188"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l" rtl="0" fontAlgn="base">
              <a:spcBef>
                <a:spcPct val="0"/>
              </a:spcBef>
              <a:spcAft>
                <a:spcPct val="0"/>
              </a:spcAft>
              <a:defRPr sz="3600" b="1" kern="1200">
                <a:solidFill>
                  <a:schemeClr val="accent1"/>
                </a:solidFill>
                <a:latin typeface="+mj-lt"/>
                <a:ea typeface="+mj-ea"/>
                <a:cs typeface="+mj-cs"/>
              </a:defRPr>
            </a:lvl1pPr>
            <a:lvl2pPr algn="l" rtl="0" fontAlgn="base">
              <a:spcBef>
                <a:spcPct val="0"/>
              </a:spcBef>
              <a:spcAft>
                <a:spcPct val="0"/>
              </a:spcAft>
              <a:defRPr sz="3600" b="1">
                <a:solidFill>
                  <a:schemeClr val="accent1"/>
                </a:solidFill>
                <a:latin typeface="Arial" pitchFamily="34" charset="0"/>
              </a:defRPr>
            </a:lvl2pPr>
            <a:lvl3pPr algn="l" rtl="0" fontAlgn="base">
              <a:spcBef>
                <a:spcPct val="0"/>
              </a:spcBef>
              <a:spcAft>
                <a:spcPct val="0"/>
              </a:spcAft>
              <a:defRPr sz="3600" b="1">
                <a:solidFill>
                  <a:schemeClr val="accent1"/>
                </a:solidFill>
                <a:latin typeface="Arial" pitchFamily="34" charset="0"/>
              </a:defRPr>
            </a:lvl3pPr>
            <a:lvl4pPr algn="l" rtl="0" fontAlgn="base">
              <a:spcBef>
                <a:spcPct val="0"/>
              </a:spcBef>
              <a:spcAft>
                <a:spcPct val="0"/>
              </a:spcAft>
              <a:defRPr sz="3600" b="1">
                <a:solidFill>
                  <a:schemeClr val="accent1"/>
                </a:solidFill>
                <a:latin typeface="Arial" pitchFamily="34" charset="0"/>
              </a:defRPr>
            </a:lvl4pPr>
            <a:lvl5pPr algn="l" rtl="0" fontAlgn="base">
              <a:spcBef>
                <a:spcPct val="0"/>
              </a:spcBef>
              <a:spcAft>
                <a:spcPct val="0"/>
              </a:spcAft>
              <a:defRPr sz="3600" b="1">
                <a:solidFill>
                  <a:schemeClr val="accent1"/>
                </a:solidFill>
                <a:latin typeface="Arial" pitchFamily="34" charset="0"/>
              </a:defRPr>
            </a:lvl5pPr>
            <a:lvl6pPr marL="457200" algn="l" rtl="0" fontAlgn="base">
              <a:spcBef>
                <a:spcPct val="0"/>
              </a:spcBef>
              <a:spcAft>
                <a:spcPct val="0"/>
              </a:spcAft>
              <a:defRPr sz="3600" b="1">
                <a:solidFill>
                  <a:schemeClr val="accent1"/>
                </a:solidFill>
                <a:latin typeface="Arial" pitchFamily="34" charset="0"/>
              </a:defRPr>
            </a:lvl6pPr>
            <a:lvl7pPr marL="914400" algn="l" rtl="0" fontAlgn="base">
              <a:spcBef>
                <a:spcPct val="0"/>
              </a:spcBef>
              <a:spcAft>
                <a:spcPct val="0"/>
              </a:spcAft>
              <a:defRPr sz="3600" b="1">
                <a:solidFill>
                  <a:schemeClr val="accent1"/>
                </a:solidFill>
                <a:latin typeface="Arial" pitchFamily="34" charset="0"/>
              </a:defRPr>
            </a:lvl7pPr>
            <a:lvl8pPr marL="1371600" algn="l" rtl="0" fontAlgn="base">
              <a:spcBef>
                <a:spcPct val="0"/>
              </a:spcBef>
              <a:spcAft>
                <a:spcPct val="0"/>
              </a:spcAft>
              <a:defRPr sz="3600" b="1">
                <a:solidFill>
                  <a:schemeClr val="accent1"/>
                </a:solidFill>
                <a:latin typeface="Arial" pitchFamily="34" charset="0"/>
              </a:defRPr>
            </a:lvl8pPr>
            <a:lvl9pPr marL="1828800" algn="l" rtl="0" fontAlgn="base">
              <a:spcBef>
                <a:spcPct val="0"/>
              </a:spcBef>
              <a:spcAft>
                <a:spcPct val="0"/>
              </a:spcAft>
              <a:defRPr sz="3600" b="1">
                <a:solidFill>
                  <a:schemeClr val="accent1"/>
                </a:solidFill>
                <a:latin typeface="Arial" pitchFamily="34" charset="0"/>
              </a:defRPr>
            </a:lvl9pPr>
          </a:lstStyle>
          <a:p>
            <a:pPr>
              <a:defRPr/>
            </a:pPr>
            <a:r>
              <a:rPr lang="en-US" sz="1600" dirty="0" smtClean="0">
                <a:solidFill>
                  <a:schemeClr val="bg1"/>
                </a:solidFill>
                <a:latin typeface="+mn-lt"/>
              </a:rPr>
              <a:t>Shape</a:t>
            </a:r>
          </a:p>
          <a:p>
            <a:pPr>
              <a:defRPr/>
            </a:pPr>
            <a:endParaRPr lang="en-US" sz="1600" dirty="0">
              <a:latin typeface="+mn-lt"/>
            </a:endParaRPr>
          </a:p>
          <a:p>
            <a:pPr>
              <a:defRPr/>
            </a:pPr>
            <a:endParaRPr lang="en-US" sz="1600" dirty="0" smtClean="0">
              <a:latin typeface="+mn-lt"/>
            </a:endParaRPr>
          </a:p>
          <a:p>
            <a:pPr>
              <a:defRPr/>
            </a:pPr>
            <a:endParaRPr lang="en-US" sz="1600" dirty="0">
              <a:latin typeface="+mn-lt"/>
            </a:endParaRPr>
          </a:p>
          <a:p>
            <a:pPr>
              <a:defRPr/>
            </a:pPr>
            <a:endParaRPr lang="en-US" sz="1600" dirty="0" smtClean="0">
              <a:latin typeface="+mn-lt"/>
            </a:endParaRPr>
          </a:p>
        </p:txBody>
      </p:sp>
      <p:sp>
        <p:nvSpPr>
          <p:cNvPr id="21" name="Title 1"/>
          <p:cNvSpPr txBox="1">
            <a:spLocks/>
          </p:cNvSpPr>
          <p:nvPr/>
        </p:nvSpPr>
        <p:spPr bwMode="auto">
          <a:xfrm>
            <a:off x="2590800" y="2605088"/>
            <a:ext cx="1600200"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l" rtl="0" fontAlgn="base">
              <a:spcBef>
                <a:spcPct val="0"/>
              </a:spcBef>
              <a:spcAft>
                <a:spcPct val="0"/>
              </a:spcAft>
              <a:defRPr sz="3600" b="1" kern="1200">
                <a:solidFill>
                  <a:schemeClr val="accent1"/>
                </a:solidFill>
                <a:latin typeface="+mj-lt"/>
                <a:ea typeface="+mj-ea"/>
                <a:cs typeface="+mj-cs"/>
              </a:defRPr>
            </a:lvl1pPr>
            <a:lvl2pPr algn="l" rtl="0" fontAlgn="base">
              <a:spcBef>
                <a:spcPct val="0"/>
              </a:spcBef>
              <a:spcAft>
                <a:spcPct val="0"/>
              </a:spcAft>
              <a:defRPr sz="3600" b="1">
                <a:solidFill>
                  <a:schemeClr val="accent1"/>
                </a:solidFill>
                <a:latin typeface="Arial" pitchFamily="34" charset="0"/>
              </a:defRPr>
            </a:lvl2pPr>
            <a:lvl3pPr algn="l" rtl="0" fontAlgn="base">
              <a:spcBef>
                <a:spcPct val="0"/>
              </a:spcBef>
              <a:spcAft>
                <a:spcPct val="0"/>
              </a:spcAft>
              <a:defRPr sz="3600" b="1">
                <a:solidFill>
                  <a:schemeClr val="accent1"/>
                </a:solidFill>
                <a:latin typeface="Arial" pitchFamily="34" charset="0"/>
              </a:defRPr>
            </a:lvl3pPr>
            <a:lvl4pPr algn="l" rtl="0" fontAlgn="base">
              <a:spcBef>
                <a:spcPct val="0"/>
              </a:spcBef>
              <a:spcAft>
                <a:spcPct val="0"/>
              </a:spcAft>
              <a:defRPr sz="3600" b="1">
                <a:solidFill>
                  <a:schemeClr val="accent1"/>
                </a:solidFill>
                <a:latin typeface="Arial" pitchFamily="34" charset="0"/>
              </a:defRPr>
            </a:lvl4pPr>
            <a:lvl5pPr algn="l" rtl="0" fontAlgn="base">
              <a:spcBef>
                <a:spcPct val="0"/>
              </a:spcBef>
              <a:spcAft>
                <a:spcPct val="0"/>
              </a:spcAft>
              <a:defRPr sz="3600" b="1">
                <a:solidFill>
                  <a:schemeClr val="accent1"/>
                </a:solidFill>
                <a:latin typeface="Arial" pitchFamily="34" charset="0"/>
              </a:defRPr>
            </a:lvl5pPr>
            <a:lvl6pPr marL="457200" algn="l" rtl="0" fontAlgn="base">
              <a:spcBef>
                <a:spcPct val="0"/>
              </a:spcBef>
              <a:spcAft>
                <a:spcPct val="0"/>
              </a:spcAft>
              <a:defRPr sz="3600" b="1">
                <a:solidFill>
                  <a:schemeClr val="accent1"/>
                </a:solidFill>
                <a:latin typeface="Arial" pitchFamily="34" charset="0"/>
              </a:defRPr>
            </a:lvl6pPr>
            <a:lvl7pPr marL="914400" algn="l" rtl="0" fontAlgn="base">
              <a:spcBef>
                <a:spcPct val="0"/>
              </a:spcBef>
              <a:spcAft>
                <a:spcPct val="0"/>
              </a:spcAft>
              <a:defRPr sz="3600" b="1">
                <a:solidFill>
                  <a:schemeClr val="accent1"/>
                </a:solidFill>
                <a:latin typeface="Arial" pitchFamily="34" charset="0"/>
              </a:defRPr>
            </a:lvl7pPr>
            <a:lvl8pPr marL="1371600" algn="l" rtl="0" fontAlgn="base">
              <a:spcBef>
                <a:spcPct val="0"/>
              </a:spcBef>
              <a:spcAft>
                <a:spcPct val="0"/>
              </a:spcAft>
              <a:defRPr sz="3600" b="1">
                <a:solidFill>
                  <a:schemeClr val="accent1"/>
                </a:solidFill>
                <a:latin typeface="Arial" pitchFamily="34" charset="0"/>
              </a:defRPr>
            </a:lvl8pPr>
            <a:lvl9pPr marL="1828800" algn="l" rtl="0" fontAlgn="base">
              <a:spcBef>
                <a:spcPct val="0"/>
              </a:spcBef>
              <a:spcAft>
                <a:spcPct val="0"/>
              </a:spcAft>
              <a:defRPr sz="3600" b="1">
                <a:solidFill>
                  <a:schemeClr val="accent1"/>
                </a:solidFill>
                <a:latin typeface="Arial" pitchFamily="34" charset="0"/>
              </a:defRPr>
            </a:lvl9pPr>
          </a:lstStyle>
          <a:p>
            <a:pPr>
              <a:defRPr/>
            </a:pPr>
            <a:r>
              <a:rPr lang="en-US" sz="1600" dirty="0" smtClean="0">
                <a:solidFill>
                  <a:schemeClr val="bg1"/>
                </a:solidFill>
                <a:latin typeface="+mn-lt"/>
              </a:rPr>
              <a:t>Shape</a:t>
            </a:r>
          </a:p>
          <a:p>
            <a:pPr>
              <a:defRPr/>
            </a:pPr>
            <a:endParaRPr lang="en-US" sz="1600" dirty="0">
              <a:latin typeface="+mn-lt"/>
            </a:endParaRPr>
          </a:p>
          <a:p>
            <a:pPr>
              <a:defRPr/>
            </a:pPr>
            <a:endParaRPr lang="en-US" sz="1600" dirty="0" smtClean="0">
              <a:latin typeface="+mn-lt"/>
            </a:endParaRPr>
          </a:p>
          <a:p>
            <a:pPr>
              <a:defRPr/>
            </a:pPr>
            <a:endParaRPr lang="en-US" sz="1600" dirty="0">
              <a:latin typeface="+mn-lt"/>
            </a:endParaRPr>
          </a:p>
          <a:p>
            <a:pPr>
              <a:defRPr/>
            </a:pPr>
            <a:endParaRPr lang="en-US" sz="1600" dirty="0" smtClean="0">
              <a:latin typeface="+mn-lt"/>
            </a:endParaRPr>
          </a:p>
        </p:txBody>
      </p:sp>
      <p:sp>
        <p:nvSpPr>
          <p:cNvPr id="17424" name="TextBox 23"/>
          <p:cNvSpPr txBox="1">
            <a:spLocks noChangeArrowheads="1"/>
          </p:cNvSpPr>
          <p:nvPr/>
        </p:nvSpPr>
        <p:spPr bwMode="auto">
          <a:xfrm>
            <a:off x="1104900" y="1720850"/>
            <a:ext cx="609600" cy="368300"/>
          </a:xfrm>
          <a:prstGeom prst="rect">
            <a:avLst/>
          </a:prstGeom>
          <a:noFill/>
          <a:ln w="9525">
            <a:noFill/>
            <a:miter lim="800000"/>
            <a:headEnd/>
            <a:tailEnd/>
          </a:ln>
        </p:spPr>
        <p:txBody>
          <a:bodyPr>
            <a:spAutoFit/>
          </a:bodyPr>
          <a:lstStyle/>
          <a:p>
            <a:endParaRPr lang="en-US"/>
          </a:p>
        </p:txBody>
      </p:sp>
      <p:sp>
        <p:nvSpPr>
          <p:cNvPr id="17425" name="TextBox 24"/>
          <p:cNvSpPr txBox="1">
            <a:spLocks noChangeArrowheads="1"/>
          </p:cNvSpPr>
          <p:nvPr/>
        </p:nvSpPr>
        <p:spPr bwMode="auto">
          <a:xfrm>
            <a:off x="990600" y="4962525"/>
            <a:ext cx="609600" cy="368300"/>
          </a:xfrm>
          <a:prstGeom prst="rect">
            <a:avLst/>
          </a:prstGeom>
          <a:noFill/>
          <a:ln w="9525">
            <a:noFill/>
            <a:miter lim="800000"/>
            <a:headEnd/>
            <a:tailEnd/>
          </a:ln>
        </p:spPr>
        <p:txBody>
          <a:bodyPr>
            <a:spAutoFit/>
          </a:bodyPr>
          <a:lstStyle/>
          <a:p>
            <a:endParaRPr lang="en-US"/>
          </a:p>
        </p:txBody>
      </p:sp>
      <p:cxnSp>
        <p:nvCxnSpPr>
          <p:cNvPr id="17" name="Straight Connector 16"/>
          <p:cNvCxnSpPr>
            <a:stCxn id="7" idx="6"/>
          </p:cNvCxnSpPr>
          <p:nvPr/>
        </p:nvCxnSpPr>
        <p:spPr>
          <a:xfrm flipV="1">
            <a:off x="5486400" y="3657600"/>
            <a:ext cx="598488" cy="7620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endCxn id="7" idx="2"/>
          </p:cNvCxnSpPr>
          <p:nvPr/>
        </p:nvCxnSpPr>
        <p:spPr>
          <a:xfrm flipV="1">
            <a:off x="903288" y="3733800"/>
            <a:ext cx="468312" cy="3810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432175" y="5791200"/>
            <a:ext cx="31750" cy="36036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flipV="1">
            <a:off x="3352800" y="1443038"/>
            <a:ext cx="41275" cy="233362"/>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553200" y="5486400"/>
            <a:ext cx="2209800" cy="990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503238" y="457200"/>
            <a:ext cx="8183562" cy="609600"/>
          </a:xfrm>
        </p:spPr>
        <p:txBody>
          <a:bodyPr>
            <a:normAutofit fontScale="90000"/>
          </a:bodyPr>
          <a:lstStyle/>
          <a:p>
            <a:pPr>
              <a:defRPr/>
            </a:pPr>
            <a:r>
              <a:rPr lang="en-US" dirty="0"/>
              <a:t>Part/Station 2: Cohesion &amp; Adhesion</a:t>
            </a:r>
          </a:p>
        </p:txBody>
      </p:sp>
      <p:sp>
        <p:nvSpPr>
          <p:cNvPr id="18436" name="Content Placeholder 2"/>
          <p:cNvSpPr>
            <a:spLocks noGrp="1"/>
          </p:cNvSpPr>
          <p:nvPr>
            <p:ph idx="1"/>
          </p:nvPr>
        </p:nvSpPr>
        <p:spPr>
          <a:xfrm>
            <a:off x="381000" y="1143000"/>
            <a:ext cx="8412163" cy="609600"/>
          </a:xfrm>
        </p:spPr>
        <p:txBody>
          <a:bodyPr/>
          <a:lstStyle/>
          <a:p>
            <a:pPr>
              <a:buFont typeface="Wingdings 2" pitchFamily="18" charset="2"/>
              <a:buNone/>
            </a:pPr>
            <a:r>
              <a:rPr lang="en-US" sz="2600" b="1" smtClean="0"/>
              <a:t>Cohesion:</a:t>
            </a:r>
            <a:r>
              <a:rPr lang="en-US" sz="2600" smtClean="0"/>
              <a:t> water molecules like to stick to each other</a:t>
            </a:r>
            <a:endParaRPr lang="en-US" sz="2600" b="1" smtClean="0"/>
          </a:p>
        </p:txBody>
      </p:sp>
      <p:pic>
        <p:nvPicPr>
          <p:cNvPr id="18437" name="Picture 2" descr="http://images.brighthub.com/b1/d/b1dc401ed8d09f2b67fea16e98cc2e93b1ce75a2_large.jpg"/>
          <p:cNvPicPr>
            <a:picLocks noChangeAspect="1" noChangeArrowheads="1"/>
          </p:cNvPicPr>
          <p:nvPr/>
        </p:nvPicPr>
        <p:blipFill>
          <a:blip r:embed="rId3" cstate="print"/>
          <a:srcRect l="9332" r="6667"/>
          <a:stretch>
            <a:fillRect/>
          </a:stretch>
        </p:blipFill>
        <p:spPr bwMode="auto">
          <a:xfrm>
            <a:off x="609600" y="1752600"/>
            <a:ext cx="2971800" cy="3538538"/>
          </a:xfrm>
          <a:prstGeom prst="rect">
            <a:avLst/>
          </a:prstGeom>
          <a:noFill/>
          <a:ln w="9525">
            <a:noFill/>
            <a:miter lim="800000"/>
            <a:headEnd/>
            <a:tailEnd/>
          </a:ln>
        </p:spPr>
      </p:pic>
      <p:pic>
        <p:nvPicPr>
          <p:cNvPr id="18438" name="Picture 3" descr="C:\Documents and Settings\Josh Beck\Desktop\2011\fall-winter\nyc13.jpg"/>
          <p:cNvPicPr>
            <a:picLocks noChangeAspect="1" noChangeArrowheads="1"/>
          </p:cNvPicPr>
          <p:nvPr/>
        </p:nvPicPr>
        <p:blipFill>
          <a:blip r:embed="rId4" cstate="print"/>
          <a:srcRect/>
          <a:stretch>
            <a:fillRect/>
          </a:stretch>
        </p:blipFill>
        <p:spPr bwMode="auto">
          <a:xfrm>
            <a:off x="3962400" y="2286000"/>
            <a:ext cx="4579938" cy="3435350"/>
          </a:xfrm>
          <a:prstGeom prst="rect">
            <a:avLst/>
          </a:prstGeom>
          <a:noFill/>
          <a:ln w="9525">
            <a:noFill/>
            <a:miter lim="800000"/>
            <a:headEnd/>
            <a:tailEnd/>
          </a:ln>
        </p:spPr>
      </p:pic>
      <p:sp>
        <p:nvSpPr>
          <p:cNvPr id="6" name="Content Placeholder 2"/>
          <p:cNvSpPr txBox="1">
            <a:spLocks/>
          </p:cNvSpPr>
          <p:nvPr/>
        </p:nvSpPr>
        <p:spPr>
          <a:xfrm>
            <a:off x="381000" y="5791200"/>
            <a:ext cx="8412163" cy="609600"/>
          </a:xfrm>
          <a:prstGeom prst="rect">
            <a:avLst/>
          </a:prstGeom>
        </p:spPr>
        <p:txBody>
          <a:bodyPr lIns="182880" tIns="91440">
            <a:normAutofit/>
          </a:bodyPr>
          <a:lstStyle/>
          <a:p>
            <a:pPr marL="265176" indent="-265176" fontAlgn="auto">
              <a:spcBef>
                <a:spcPts val="250"/>
              </a:spcBef>
              <a:spcAft>
                <a:spcPts val="0"/>
              </a:spcAft>
              <a:buClr>
                <a:schemeClr val="accent1"/>
              </a:buClr>
              <a:buSzPct val="80000"/>
              <a:buFont typeface="Wingdings 2"/>
              <a:buNone/>
              <a:defRPr/>
            </a:pPr>
            <a:r>
              <a:rPr lang="en-US" sz="2600" b="1" dirty="0">
                <a:latin typeface="+mn-lt"/>
              </a:rPr>
              <a:t>Adhesion:</a:t>
            </a:r>
            <a:r>
              <a:rPr lang="en-US" sz="2600" dirty="0">
                <a:latin typeface="+mn-lt"/>
              </a:rPr>
              <a:t> water molecules like to stick to other things</a:t>
            </a:r>
            <a:endParaRPr lang="en-US" sz="2600" b="1"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03238" y="533400"/>
            <a:ext cx="8183562" cy="609600"/>
          </a:xfrm>
        </p:spPr>
        <p:txBody>
          <a:bodyPr/>
          <a:lstStyle/>
          <a:p>
            <a:r>
              <a:rPr lang="en-US" smtClean="0"/>
              <a:t>Designing A Scientific Investigation</a:t>
            </a:r>
          </a:p>
        </p:txBody>
      </p:sp>
      <p:sp>
        <p:nvSpPr>
          <p:cNvPr id="19459" name="Content Placeholder 2"/>
          <p:cNvSpPr>
            <a:spLocks noGrp="1"/>
          </p:cNvSpPr>
          <p:nvPr>
            <p:ph idx="1"/>
          </p:nvPr>
        </p:nvSpPr>
        <p:spPr>
          <a:xfrm>
            <a:off x="503238" y="1295400"/>
            <a:ext cx="8183562" cy="4721225"/>
          </a:xfrm>
        </p:spPr>
        <p:txBody>
          <a:bodyPr/>
          <a:lstStyle/>
          <a:p>
            <a:r>
              <a:rPr lang="en-US" sz="2400" smtClean="0"/>
              <a:t>What is the research question we are trying to answer?</a:t>
            </a:r>
          </a:p>
          <a:p>
            <a:r>
              <a:rPr lang="en-US" sz="2400" smtClean="0"/>
              <a:t>What do we know that is related to this question (prior knowledge?)</a:t>
            </a:r>
          </a:p>
          <a:p>
            <a:r>
              <a:rPr lang="en-US" sz="2400" smtClean="0"/>
              <a:t>How should we go about answering this question?</a:t>
            </a:r>
          </a:p>
          <a:p>
            <a:r>
              <a:rPr lang="en-US" sz="2400" smtClean="0"/>
              <a:t>What are the results of our investigation?</a:t>
            </a:r>
          </a:p>
          <a:p>
            <a:r>
              <a:rPr lang="en-US" sz="2400" smtClean="0"/>
              <a:t>Do the results reflect good scientific practice and are they relevant?</a:t>
            </a:r>
          </a:p>
          <a:p>
            <a:r>
              <a:rPr lang="en-US" sz="2400" smtClean="0"/>
              <a:t>What conclusions can we draw?</a:t>
            </a:r>
          </a:p>
          <a:p>
            <a:r>
              <a:rPr lang="en-US" sz="2400" smtClean="0"/>
              <a:t>Can we now answer the research question that drove our investigation?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03238" y="533400"/>
            <a:ext cx="8183562" cy="609600"/>
          </a:xfrm>
        </p:spPr>
        <p:txBody>
          <a:bodyPr/>
          <a:lstStyle/>
          <a:p>
            <a:r>
              <a:rPr lang="en-US" smtClean="0"/>
              <a:t>Questions? Email us.</a:t>
            </a:r>
          </a:p>
        </p:txBody>
      </p:sp>
      <p:sp>
        <p:nvSpPr>
          <p:cNvPr id="20483" name="Content Placeholder 2"/>
          <p:cNvSpPr>
            <a:spLocks noGrp="1"/>
          </p:cNvSpPr>
          <p:nvPr>
            <p:ph idx="1"/>
          </p:nvPr>
        </p:nvSpPr>
        <p:spPr>
          <a:xfrm>
            <a:off x="685800" y="1752600"/>
            <a:ext cx="8153400" cy="3886200"/>
          </a:xfrm>
        </p:spPr>
        <p:txBody>
          <a:bodyPr/>
          <a:lstStyle/>
          <a:p>
            <a:r>
              <a:rPr lang="en-US" sz="5400" smtClean="0">
                <a:hlinkClick r:id="rId2"/>
              </a:rPr>
              <a:t>Patricia.Messersmith@msichicago.org</a:t>
            </a:r>
            <a:endParaRPr lang="en-US" sz="5400" smtClean="0"/>
          </a:p>
          <a:p>
            <a:r>
              <a:rPr lang="en-US" sz="5400" smtClean="0">
                <a:hlinkClick r:id="rId3"/>
              </a:rPr>
              <a:t>Pam.Barry@msichicago.org</a:t>
            </a:r>
            <a:endParaRPr lang="en-US" sz="5400" smtClean="0"/>
          </a:p>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33400"/>
            <a:ext cx="8183562" cy="609600"/>
          </a:xfrm>
        </p:spPr>
        <p:txBody>
          <a:bodyPr>
            <a:normAutofit fontScale="90000"/>
          </a:bodyPr>
          <a:lstStyle/>
          <a:p>
            <a:pPr eaLnBrk="1" fontAlgn="auto" hangingPunct="1">
              <a:spcAft>
                <a:spcPts val="0"/>
              </a:spcAft>
              <a:defRPr/>
            </a:pPr>
            <a:r>
              <a:rPr lang="en-US" dirty="0" smtClean="0"/>
              <a:t>Hands-On Learning</a:t>
            </a:r>
            <a:endParaRPr lang="en-US" dirty="0"/>
          </a:p>
        </p:txBody>
      </p:sp>
      <p:pic>
        <p:nvPicPr>
          <p:cNvPr id="8195" name="Picture 2" descr="O:\Julie\Case Web Photos 2011\JPEGs\SawyerScienceClub_0105.jpg"/>
          <p:cNvPicPr>
            <a:picLocks noChangeAspect="1" noChangeArrowheads="1"/>
          </p:cNvPicPr>
          <p:nvPr/>
        </p:nvPicPr>
        <p:blipFill>
          <a:blip r:embed="rId3" cstate="print"/>
          <a:srcRect/>
          <a:stretch>
            <a:fillRect/>
          </a:stretch>
        </p:blipFill>
        <p:spPr bwMode="auto">
          <a:xfrm>
            <a:off x="1219200" y="1524000"/>
            <a:ext cx="6553200" cy="436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438400" y="2254250"/>
            <a:ext cx="8153400" cy="400050"/>
          </a:xfrm>
          <a:prstGeom prst="rect">
            <a:avLst/>
          </a:prstGeom>
          <a:noFill/>
          <a:ln w="9525">
            <a:noFill/>
            <a:miter lim="800000"/>
            <a:headEnd/>
            <a:tailEnd/>
          </a:ln>
        </p:spPr>
        <p:txBody>
          <a:bodyPr>
            <a:spAutoFit/>
          </a:bodyPr>
          <a:lstStyle/>
          <a:p>
            <a:pPr>
              <a:buFont typeface="Wingdings" pitchFamily="2" charset="2"/>
              <a:buChar char="ü"/>
            </a:pPr>
            <a:r>
              <a:rPr lang="en-US" sz="2000">
                <a:solidFill>
                  <a:srgbClr val="002060"/>
                </a:solidFill>
                <a:cs typeface="Arial" charset="0"/>
              </a:rPr>
              <a:t>     understanding the nature of scientific work</a:t>
            </a:r>
          </a:p>
        </p:txBody>
      </p:sp>
      <p:sp>
        <p:nvSpPr>
          <p:cNvPr id="5" name="Title 1"/>
          <p:cNvSpPr txBox="1">
            <a:spLocks/>
          </p:cNvSpPr>
          <p:nvPr/>
        </p:nvSpPr>
        <p:spPr>
          <a:xfrm>
            <a:off x="457200" y="76200"/>
            <a:ext cx="1905000" cy="1050925"/>
          </a:xfrm>
          <a:prstGeom prst="rect">
            <a:avLst/>
          </a:prstGeom>
        </p:spPr>
        <p:txBody>
          <a:bodyPr anchor="b">
            <a:normAutofit/>
          </a:bodyPr>
          <a:lstStyle/>
          <a:p>
            <a:pPr fontAlgn="auto">
              <a:spcAft>
                <a:spcPts val="0"/>
              </a:spcAft>
              <a:defRPr/>
            </a:pPr>
            <a:r>
              <a:rPr lang="en-US" sz="3600" b="1" dirty="0">
                <a:solidFill>
                  <a:schemeClr val="accent1"/>
                </a:solidFill>
                <a:latin typeface="+mj-lt"/>
                <a:ea typeface="+mj-ea"/>
                <a:cs typeface="+mj-cs"/>
              </a:rPr>
              <a:t>Inquiry</a:t>
            </a:r>
          </a:p>
        </p:txBody>
      </p:sp>
      <p:sp>
        <p:nvSpPr>
          <p:cNvPr id="6" name="Rectangle 5"/>
          <p:cNvSpPr>
            <a:spLocks noChangeArrowheads="1"/>
          </p:cNvSpPr>
          <p:nvPr/>
        </p:nvSpPr>
        <p:spPr bwMode="auto">
          <a:xfrm>
            <a:off x="2438400" y="457200"/>
            <a:ext cx="8153400" cy="400050"/>
          </a:xfrm>
          <a:prstGeom prst="rect">
            <a:avLst/>
          </a:prstGeom>
          <a:noFill/>
          <a:ln w="9525">
            <a:noFill/>
            <a:miter lim="800000"/>
            <a:headEnd/>
            <a:tailEnd/>
          </a:ln>
        </p:spPr>
        <p:txBody>
          <a:bodyPr>
            <a:spAutoFit/>
          </a:bodyPr>
          <a:lstStyle/>
          <a:p>
            <a:pPr>
              <a:buFont typeface="Wingdings" pitchFamily="2" charset="2"/>
              <a:buChar char="ü"/>
            </a:pPr>
            <a:r>
              <a:rPr lang="en-US" sz="2000">
                <a:solidFill>
                  <a:srgbClr val="002060"/>
                </a:solidFill>
                <a:cs typeface="Arial" charset="0"/>
              </a:rPr>
              <a:t>     increased student involvement</a:t>
            </a:r>
            <a:endParaRPr lang="en-US">
              <a:solidFill>
                <a:srgbClr val="002060"/>
              </a:solidFill>
              <a:cs typeface="Arial" charset="0"/>
            </a:endParaRPr>
          </a:p>
        </p:txBody>
      </p:sp>
      <p:pic>
        <p:nvPicPr>
          <p:cNvPr id="9221" name="Picture 4" descr="http://my.msichicago.org/fileadmin/photos/case_livescience/LabFest_405.jpg"/>
          <p:cNvPicPr>
            <a:picLocks noChangeAspect="1" noChangeArrowheads="1"/>
          </p:cNvPicPr>
          <p:nvPr/>
        </p:nvPicPr>
        <p:blipFill>
          <a:blip r:embed="rId3" cstate="print"/>
          <a:srcRect l="5714"/>
          <a:stretch>
            <a:fillRect/>
          </a:stretch>
        </p:blipFill>
        <p:spPr bwMode="auto">
          <a:xfrm>
            <a:off x="457200" y="2819400"/>
            <a:ext cx="5029200" cy="3557588"/>
          </a:xfrm>
          <a:prstGeom prst="rect">
            <a:avLst/>
          </a:prstGeom>
          <a:noFill/>
          <a:ln w="9525">
            <a:noFill/>
            <a:miter lim="800000"/>
            <a:headEnd/>
            <a:tailEnd/>
          </a:ln>
        </p:spPr>
      </p:pic>
      <p:sp>
        <p:nvSpPr>
          <p:cNvPr id="8" name="Rectangle 7"/>
          <p:cNvSpPr>
            <a:spLocks noChangeArrowheads="1"/>
          </p:cNvSpPr>
          <p:nvPr/>
        </p:nvSpPr>
        <p:spPr bwMode="auto">
          <a:xfrm>
            <a:off x="2438400" y="1074738"/>
            <a:ext cx="8153400" cy="677862"/>
          </a:xfrm>
          <a:prstGeom prst="rect">
            <a:avLst/>
          </a:prstGeom>
          <a:noFill/>
          <a:ln w="9525">
            <a:noFill/>
            <a:miter lim="800000"/>
            <a:headEnd/>
            <a:tailEnd/>
          </a:ln>
        </p:spPr>
        <p:txBody>
          <a:bodyPr>
            <a:spAutoFit/>
          </a:bodyPr>
          <a:lstStyle/>
          <a:p>
            <a:pPr>
              <a:buFont typeface="Wingdings" pitchFamily="2" charset="2"/>
              <a:buChar char="ü"/>
            </a:pPr>
            <a:r>
              <a:rPr lang="en-US" sz="2000">
                <a:solidFill>
                  <a:srgbClr val="002060"/>
                </a:solidFill>
                <a:cs typeface="Arial" charset="0"/>
              </a:rPr>
              <a:t>     development of reasoning and procedural skills </a:t>
            </a:r>
            <a:endParaRPr lang="en-US">
              <a:solidFill>
                <a:srgbClr val="002060"/>
              </a:solidFill>
              <a:cs typeface="Arial" charset="0"/>
            </a:endParaRPr>
          </a:p>
          <a:p>
            <a:pPr>
              <a:buFont typeface="Arial" charset="0"/>
              <a:buChar char="•"/>
            </a:pPr>
            <a:endParaRPr lang="en-US">
              <a:solidFill>
                <a:srgbClr val="002060"/>
              </a:solidFill>
              <a:cs typeface="Arial" charset="0"/>
            </a:endParaRPr>
          </a:p>
        </p:txBody>
      </p:sp>
      <p:sp>
        <p:nvSpPr>
          <p:cNvPr id="9" name="Rectangle 8"/>
          <p:cNvSpPr>
            <a:spLocks noChangeArrowheads="1"/>
          </p:cNvSpPr>
          <p:nvPr/>
        </p:nvSpPr>
        <p:spPr bwMode="auto">
          <a:xfrm>
            <a:off x="2438400" y="1657350"/>
            <a:ext cx="8153400" cy="400050"/>
          </a:xfrm>
          <a:prstGeom prst="rect">
            <a:avLst/>
          </a:prstGeom>
          <a:noFill/>
          <a:ln w="9525">
            <a:noFill/>
            <a:miter lim="800000"/>
            <a:headEnd/>
            <a:tailEnd/>
          </a:ln>
        </p:spPr>
        <p:txBody>
          <a:bodyPr>
            <a:spAutoFit/>
          </a:bodyPr>
          <a:lstStyle/>
          <a:p>
            <a:pPr>
              <a:buFont typeface="Wingdings" pitchFamily="2" charset="2"/>
              <a:buChar char="ü"/>
            </a:pPr>
            <a:r>
              <a:rPr lang="en-US" sz="2000">
                <a:solidFill>
                  <a:srgbClr val="002060"/>
                </a:solidFill>
                <a:cs typeface="Arial" charset="0"/>
              </a:rPr>
              <a:t>     engagement of students’ multiple intelligences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P spid="8" grpId="0" build="allAtOnce"/>
      <p:bldP spid="9"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304800"/>
          <a:ext cx="8610600" cy="6248401"/>
        </p:xfrm>
        <a:graphic>
          <a:graphicData uri="http://schemas.openxmlformats.org/drawingml/2006/table">
            <a:tbl>
              <a:tblPr firstRow="1" bandRow="1">
                <a:tableStyleId>{5C22544A-7EE6-4342-B048-85BDC9FD1C3A}</a:tableStyleId>
              </a:tblPr>
              <a:tblGrid>
                <a:gridCol w="952996"/>
                <a:gridCol w="3085603"/>
                <a:gridCol w="4572001"/>
              </a:tblGrid>
              <a:tr h="1622168">
                <a:tc>
                  <a:txBody>
                    <a:bodyPr/>
                    <a:lstStyle/>
                    <a:p>
                      <a:pPr algn="ctr"/>
                      <a:endParaRPr lang="en-US" sz="1800" dirty="0" smtClean="0"/>
                    </a:p>
                    <a:p>
                      <a:pPr algn="ctr"/>
                      <a:r>
                        <a:rPr lang="en-US" sz="1800" dirty="0" smtClean="0"/>
                        <a:t>Level</a:t>
                      </a:r>
                      <a:endParaRPr lang="en-US" sz="1800" dirty="0"/>
                    </a:p>
                  </a:txBody>
                  <a:tcPr/>
                </a:tc>
                <a:tc>
                  <a:txBody>
                    <a:bodyPr/>
                    <a:lstStyle/>
                    <a:p>
                      <a:pPr algn="ctr"/>
                      <a:endParaRPr lang="en-US" sz="1800" dirty="0" smtClean="0"/>
                    </a:p>
                    <a:p>
                      <a:pPr algn="ctr"/>
                      <a:r>
                        <a:rPr lang="en-US" sz="1800" dirty="0" smtClean="0"/>
                        <a:t>Type of Inquiry</a:t>
                      </a:r>
                    </a:p>
                  </a:txBody>
                  <a:tcPr/>
                </a:tc>
                <a:tc>
                  <a:txBody>
                    <a:bodyPr/>
                    <a:lstStyle/>
                    <a:p>
                      <a:pPr algn="ct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Description</a:t>
                      </a:r>
                    </a:p>
                    <a:p>
                      <a:pPr algn="ctr"/>
                      <a:endParaRPr lang="en-US" sz="1800" dirty="0"/>
                    </a:p>
                  </a:txBody>
                  <a:tcPr/>
                </a:tc>
              </a:tr>
              <a:tr h="1264326">
                <a:tc>
                  <a:txBody>
                    <a:bodyPr/>
                    <a:lstStyle/>
                    <a:p>
                      <a:r>
                        <a:rPr lang="en-US" sz="3200" dirty="0" smtClean="0">
                          <a:solidFill>
                            <a:srgbClr val="002060"/>
                          </a:solidFill>
                        </a:rPr>
                        <a:t>0</a:t>
                      </a:r>
                    </a:p>
                    <a:p>
                      <a:endParaRPr lang="en-US" sz="1800" dirty="0">
                        <a:solidFill>
                          <a:srgbClr val="002060"/>
                        </a:solidFill>
                      </a:endParaRPr>
                    </a:p>
                  </a:txBody>
                  <a:tcPr/>
                </a:tc>
                <a:tc>
                  <a:txBody>
                    <a:bodyPr/>
                    <a:lstStyle/>
                    <a:p>
                      <a:r>
                        <a:rPr lang="en-US" sz="1800" dirty="0" smtClean="0">
                          <a:solidFill>
                            <a:srgbClr val="002060"/>
                          </a:solidFill>
                        </a:rPr>
                        <a:t>Confirmation/Verification</a:t>
                      </a:r>
                      <a:endParaRPr lang="en-US" sz="1800" dirty="0">
                        <a:solidFill>
                          <a:srgbClr val="002060"/>
                        </a:solidFill>
                      </a:endParaRPr>
                    </a:p>
                  </a:txBody>
                  <a:tcPr/>
                </a:tc>
                <a:tc>
                  <a:txBody>
                    <a:bodyPr/>
                    <a:lstStyle/>
                    <a:p>
                      <a:r>
                        <a:rPr lang="en-US" sz="1800" dirty="0" smtClean="0">
                          <a:solidFill>
                            <a:srgbClr val="002060"/>
                          </a:solidFill>
                        </a:rPr>
                        <a:t>Students</a:t>
                      </a:r>
                      <a:r>
                        <a:rPr lang="en-US" sz="1800" baseline="0" dirty="0" smtClean="0">
                          <a:solidFill>
                            <a:srgbClr val="002060"/>
                          </a:solidFill>
                        </a:rPr>
                        <a:t> confirm a principle through </a:t>
                      </a:r>
                      <a:r>
                        <a:rPr lang="en-US" sz="1800" u="sng" baseline="0" dirty="0" smtClean="0">
                          <a:solidFill>
                            <a:srgbClr val="002060"/>
                          </a:solidFill>
                        </a:rPr>
                        <a:t>a prescribed activity when the results are known in advance.</a:t>
                      </a:r>
                      <a:endParaRPr lang="en-US" sz="1800" u="sng" dirty="0">
                        <a:solidFill>
                          <a:srgbClr val="002060"/>
                        </a:solidFill>
                      </a:endParaRPr>
                    </a:p>
                  </a:txBody>
                  <a:tcPr/>
                </a:tc>
              </a:tr>
              <a:tr h="1079511">
                <a:tc>
                  <a:txBody>
                    <a:bodyPr/>
                    <a:lstStyle/>
                    <a:p>
                      <a:r>
                        <a:rPr lang="en-US" sz="3200" dirty="0" smtClean="0">
                          <a:solidFill>
                            <a:srgbClr val="002060"/>
                          </a:solidFill>
                        </a:rPr>
                        <a:t>1</a:t>
                      </a:r>
                    </a:p>
                    <a:p>
                      <a:endParaRPr lang="en-US" sz="3200" dirty="0">
                        <a:solidFill>
                          <a:srgbClr val="002060"/>
                        </a:solidFill>
                      </a:endParaRPr>
                    </a:p>
                  </a:txBody>
                  <a:tcPr/>
                </a:tc>
                <a:tc>
                  <a:txBody>
                    <a:bodyPr/>
                    <a:lstStyle/>
                    <a:p>
                      <a:r>
                        <a:rPr lang="en-US" sz="1800" dirty="0" smtClean="0">
                          <a:solidFill>
                            <a:srgbClr val="002060"/>
                          </a:solidFill>
                        </a:rPr>
                        <a:t>Structured</a:t>
                      </a:r>
                      <a:r>
                        <a:rPr lang="en-US" sz="1800" baseline="0" dirty="0" smtClean="0">
                          <a:solidFill>
                            <a:srgbClr val="002060"/>
                          </a:solidFill>
                        </a:rPr>
                        <a:t> Inquiry</a:t>
                      </a:r>
                      <a:endParaRPr lang="en-US" sz="1800" dirty="0">
                        <a:solidFill>
                          <a:srgbClr val="002060"/>
                        </a:solidFill>
                      </a:endParaRPr>
                    </a:p>
                  </a:txBody>
                  <a:tcPr/>
                </a:tc>
                <a:tc>
                  <a:txBody>
                    <a:bodyPr/>
                    <a:lstStyle/>
                    <a:p>
                      <a:r>
                        <a:rPr lang="en-US" sz="1800" dirty="0" smtClean="0">
                          <a:solidFill>
                            <a:srgbClr val="002060"/>
                          </a:solidFill>
                        </a:rPr>
                        <a:t>Students</a:t>
                      </a:r>
                      <a:r>
                        <a:rPr lang="en-US" sz="1800" baseline="0" dirty="0" smtClean="0">
                          <a:solidFill>
                            <a:srgbClr val="002060"/>
                          </a:solidFill>
                        </a:rPr>
                        <a:t> investigate </a:t>
                      </a:r>
                      <a:r>
                        <a:rPr lang="en-US" sz="1800" u="sng" baseline="0" dirty="0" smtClean="0">
                          <a:solidFill>
                            <a:srgbClr val="002060"/>
                          </a:solidFill>
                        </a:rPr>
                        <a:t>a teacher-presented question through a prescribed procedure.</a:t>
                      </a:r>
                      <a:endParaRPr lang="en-US" sz="1800" u="sng" dirty="0">
                        <a:solidFill>
                          <a:srgbClr val="002060"/>
                        </a:solidFill>
                      </a:endParaRPr>
                    </a:p>
                  </a:txBody>
                  <a:tcPr/>
                </a:tc>
              </a:tr>
              <a:tr h="1079511">
                <a:tc>
                  <a:txBody>
                    <a:bodyPr/>
                    <a:lstStyle/>
                    <a:p>
                      <a:r>
                        <a:rPr lang="en-US" sz="3200" dirty="0" smtClean="0">
                          <a:solidFill>
                            <a:srgbClr val="002060"/>
                          </a:solidFill>
                        </a:rPr>
                        <a:t>2</a:t>
                      </a:r>
                    </a:p>
                    <a:p>
                      <a:endParaRPr lang="en-US" sz="3200" dirty="0">
                        <a:solidFill>
                          <a:srgbClr val="002060"/>
                        </a:solidFill>
                      </a:endParaRPr>
                    </a:p>
                  </a:txBody>
                  <a:tcPr/>
                </a:tc>
                <a:tc>
                  <a:txBody>
                    <a:bodyPr/>
                    <a:lstStyle/>
                    <a:p>
                      <a:r>
                        <a:rPr lang="en-US" sz="1800" dirty="0" smtClean="0">
                          <a:solidFill>
                            <a:srgbClr val="002060"/>
                          </a:solidFill>
                        </a:rPr>
                        <a:t>Guided Inquiry</a:t>
                      </a:r>
                      <a:endParaRPr lang="en-US" sz="1800" dirty="0">
                        <a:solidFill>
                          <a:srgbClr val="002060"/>
                        </a:solidFill>
                      </a:endParaRPr>
                    </a:p>
                  </a:txBody>
                  <a:tcPr/>
                </a:tc>
                <a:tc>
                  <a:txBody>
                    <a:bodyPr/>
                    <a:lstStyle/>
                    <a:p>
                      <a:r>
                        <a:rPr lang="en-US" sz="1800" dirty="0" smtClean="0">
                          <a:solidFill>
                            <a:srgbClr val="002060"/>
                          </a:solidFill>
                        </a:rPr>
                        <a:t>Students investigate</a:t>
                      </a:r>
                      <a:r>
                        <a:rPr lang="en-US" sz="1800" baseline="0" dirty="0" smtClean="0">
                          <a:solidFill>
                            <a:srgbClr val="002060"/>
                          </a:solidFill>
                        </a:rPr>
                        <a:t> </a:t>
                      </a:r>
                      <a:r>
                        <a:rPr lang="en-US" sz="1800" u="sng" baseline="0" dirty="0" smtClean="0">
                          <a:solidFill>
                            <a:srgbClr val="002060"/>
                          </a:solidFill>
                        </a:rPr>
                        <a:t>a teacher-presented  question using student designed/ selected procedures.</a:t>
                      </a:r>
                      <a:endParaRPr lang="en-US" sz="1800" u="sng" dirty="0">
                        <a:solidFill>
                          <a:srgbClr val="002060"/>
                        </a:solidFill>
                      </a:endParaRPr>
                    </a:p>
                  </a:txBody>
                  <a:tcPr/>
                </a:tc>
              </a:tr>
              <a:tr h="1202885">
                <a:tc>
                  <a:txBody>
                    <a:bodyPr/>
                    <a:lstStyle/>
                    <a:p>
                      <a:r>
                        <a:rPr lang="en-US" sz="3200" dirty="0" smtClean="0">
                          <a:solidFill>
                            <a:srgbClr val="002060"/>
                          </a:solidFill>
                        </a:rPr>
                        <a:t>3</a:t>
                      </a:r>
                    </a:p>
                    <a:p>
                      <a:endParaRPr lang="en-US" sz="3200" dirty="0">
                        <a:solidFill>
                          <a:srgbClr val="002060"/>
                        </a:solidFill>
                      </a:endParaRPr>
                    </a:p>
                  </a:txBody>
                  <a:tcPr/>
                </a:tc>
                <a:tc>
                  <a:txBody>
                    <a:bodyPr/>
                    <a:lstStyle/>
                    <a:p>
                      <a:r>
                        <a:rPr lang="en-US" sz="1800" dirty="0" smtClean="0">
                          <a:solidFill>
                            <a:srgbClr val="002060"/>
                          </a:solidFill>
                        </a:rPr>
                        <a:t>Open Inquiry</a:t>
                      </a:r>
                      <a:endParaRPr lang="en-US" sz="1800" dirty="0">
                        <a:solidFill>
                          <a:srgbClr val="002060"/>
                        </a:solidFill>
                      </a:endParaRPr>
                    </a:p>
                  </a:txBody>
                  <a:tcPr/>
                </a:tc>
                <a:tc>
                  <a:txBody>
                    <a:bodyPr/>
                    <a:lstStyle/>
                    <a:p>
                      <a:r>
                        <a:rPr lang="en-US" sz="1800" dirty="0" smtClean="0">
                          <a:solidFill>
                            <a:srgbClr val="002060"/>
                          </a:solidFill>
                        </a:rPr>
                        <a:t>Students investigate topic-related</a:t>
                      </a:r>
                      <a:r>
                        <a:rPr lang="en-US" sz="1800" baseline="0" dirty="0" smtClean="0">
                          <a:solidFill>
                            <a:srgbClr val="002060"/>
                          </a:solidFill>
                        </a:rPr>
                        <a:t> </a:t>
                      </a:r>
                      <a:r>
                        <a:rPr lang="en-US" sz="1800" u="sng" baseline="0" dirty="0" smtClean="0">
                          <a:solidFill>
                            <a:srgbClr val="002060"/>
                          </a:solidFill>
                        </a:rPr>
                        <a:t>questions that are student formulated</a:t>
                      </a:r>
                      <a:r>
                        <a:rPr lang="en-US" sz="1800" baseline="0" dirty="0" smtClean="0">
                          <a:solidFill>
                            <a:srgbClr val="002060"/>
                          </a:solidFill>
                        </a:rPr>
                        <a:t> through </a:t>
                      </a:r>
                      <a:r>
                        <a:rPr lang="en-US" sz="1800" u="sng" baseline="0" dirty="0" smtClean="0">
                          <a:solidFill>
                            <a:srgbClr val="002060"/>
                          </a:solidFill>
                        </a:rPr>
                        <a:t>student designed/ selected procedures</a:t>
                      </a:r>
                      <a:r>
                        <a:rPr lang="en-US" sz="1800" baseline="0" dirty="0" smtClean="0">
                          <a:solidFill>
                            <a:srgbClr val="002060"/>
                          </a:solidFill>
                        </a:rPr>
                        <a:t>.</a:t>
                      </a:r>
                      <a:endParaRPr lang="en-US" sz="1800" dirty="0">
                        <a:solidFill>
                          <a:srgbClr val="002060"/>
                        </a:solidFill>
                      </a:endParaRPr>
                    </a:p>
                  </a:txBody>
                  <a:tcPr/>
                </a:tc>
              </a:tr>
            </a:tbl>
          </a:graphicData>
        </a:graphic>
      </p:graphicFrame>
    </p:spTree>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3"/>
          <p:cNvGrpSpPr>
            <a:grpSpLocks/>
          </p:cNvGrpSpPr>
          <p:nvPr/>
        </p:nvGrpSpPr>
        <p:grpSpPr bwMode="auto">
          <a:xfrm>
            <a:off x="381000" y="377825"/>
            <a:ext cx="8610600" cy="6248400"/>
            <a:chOff x="381000" y="378024"/>
            <a:chExt cx="8610600" cy="6247864"/>
          </a:xfrm>
        </p:grpSpPr>
        <p:sp>
          <p:nvSpPr>
            <p:cNvPr id="11271" name="Rectangle 1"/>
            <p:cNvSpPr>
              <a:spLocks noChangeArrowheads="1"/>
            </p:cNvSpPr>
            <p:nvPr/>
          </p:nvSpPr>
          <p:spPr bwMode="auto">
            <a:xfrm>
              <a:off x="381000" y="378024"/>
              <a:ext cx="8610600" cy="6247864"/>
            </a:xfrm>
            <a:prstGeom prst="rect">
              <a:avLst/>
            </a:prstGeom>
            <a:noFill/>
            <a:ln w="9525">
              <a:noFill/>
              <a:miter lim="800000"/>
              <a:headEnd/>
              <a:tailEnd/>
            </a:ln>
          </p:spPr>
          <p:txBody>
            <a:bodyPr anchor="ctr">
              <a:spAutoFit/>
            </a:bodyPr>
            <a:lstStyle/>
            <a:p>
              <a:pPr algn="ctr"/>
              <a:r>
                <a:rPr lang="en-US" sz="4000">
                  <a:solidFill>
                    <a:srgbClr val="0070C0"/>
                  </a:solidFill>
                  <a:ea typeface="Calibri" pitchFamily="34" charset="0"/>
                  <a:cs typeface="Arial" charset="0"/>
                </a:rPr>
                <a:t>Hands-On  </a:t>
              </a:r>
            </a:p>
            <a:p>
              <a:pPr algn="ctr"/>
              <a:endParaRPr lang="en-US" sz="4000">
                <a:solidFill>
                  <a:srgbClr val="0070C0"/>
                </a:solidFill>
                <a:ea typeface="Calibri" pitchFamily="34" charset="0"/>
                <a:cs typeface="Arial" charset="0"/>
              </a:endParaRPr>
            </a:p>
            <a:p>
              <a:pPr algn="ctr"/>
              <a:endParaRPr lang="en-US" sz="4000">
                <a:solidFill>
                  <a:srgbClr val="0070C0"/>
                </a:solidFill>
                <a:ea typeface="Calibri" pitchFamily="34" charset="0"/>
                <a:cs typeface="Arial" charset="0"/>
              </a:endParaRPr>
            </a:p>
            <a:p>
              <a:r>
                <a:rPr lang="en-US" sz="4000">
                  <a:solidFill>
                    <a:srgbClr val="0070C0"/>
                  </a:solidFill>
                  <a:ea typeface="Calibri" pitchFamily="34" charset="0"/>
                  <a:cs typeface="Arial" charset="0"/>
                </a:rPr>
                <a:t>No 								Full</a:t>
              </a:r>
            </a:p>
            <a:p>
              <a:pPr eaLnBrk="0" hangingPunct="0"/>
              <a:r>
                <a:rPr lang="en-US" sz="4000">
                  <a:solidFill>
                    <a:srgbClr val="0070C0"/>
                  </a:solidFill>
                  <a:ea typeface="Calibri" pitchFamily="34" charset="0"/>
                  <a:cs typeface="Arial" charset="0"/>
                </a:rPr>
                <a:t>Inquiry	    			 		  Inquiry	</a:t>
              </a:r>
            </a:p>
            <a:p>
              <a:pPr algn="ctr" eaLnBrk="0" hangingPunct="0"/>
              <a:endParaRPr lang="en-US" sz="4000">
                <a:solidFill>
                  <a:srgbClr val="0070C0"/>
                </a:solidFill>
                <a:ea typeface="Calibri" pitchFamily="34" charset="0"/>
                <a:cs typeface="Arial" charset="0"/>
              </a:endParaRPr>
            </a:p>
            <a:p>
              <a:pPr algn="ctr" eaLnBrk="0" hangingPunct="0"/>
              <a:endParaRPr lang="en-US" sz="4000">
                <a:solidFill>
                  <a:srgbClr val="0070C0"/>
                </a:solidFill>
                <a:ea typeface="Calibri" pitchFamily="34" charset="0"/>
                <a:cs typeface="Arial" charset="0"/>
              </a:endParaRPr>
            </a:p>
            <a:p>
              <a:pPr algn="ctr" eaLnBrk="0" hangingPunct="0"/>
              <a:endParaRPr lang="en-US" sz="4000">
                <a:solidFill>
                  <a:srgbClr val="0070C0"/>
                </a:solidFill>
                <a:ea typeface="Calibri" pitchFamily="34" charset="0"/>
                <a:cs typeface="Arial" charset="0"/>
              </a:endParaRPr>
            </a:p>
            <a:p>
              <a:pPr algn="ctr" eaLnBrk="0" hangingPunct="0"/>
              <a:r>
                <a:rPr lang="en-US" sz="4000">
                  <a:solidFill>
                    <a:srgbClr val="0070C0"/>
                  </a:solidFill>
                  <a:ea typeface="Calibri" pitchFamily="34" charset="0"/>
                  <a:cs typeface="Arial" charset="0"/>
                </a:rPr>
                <a:t>				</a:t>
              </a:r>
            </a:p>
            <a:p>
              <a:pPr algn="ctr" eaLnBrk="0" hangingPunct="0"/>
              <a:r>
                <a:rPr lang="en-US" sz="4000">
                  <a:solidFill>
                    <a:srgbClr val="0070C0"/>
                  </a:solidFill>
                  <a:ea typeface="Calibri" pitchFamily="34" charset="0"/>
                  <a:cs typeface="Arial" charset="0"/>
                </a:rPr>
                <a:t>Hands-Off</a:t>
              </a:r>
            </a:p>
          </p:txBody>
        </p:sp>
        <p:cxnSp>
          <p:nvCxnSpPr>
            <p:cNvPr id="6" name="Straight Connector 5"/>
            <p:cNvCxnSpPr/>
            <p:nvPr/>
          </p:nvCxnSpPr>
          <p:spPr>
            <a:xfrm rot="5400000">
              <a:off x="2400486" y="3543227"/>
              <a:ext cx="43430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057400" y="3200357"/>
              <a:ext cx="49530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1752600" y="1676400"/>
            <a:ext cx="1752600" cy="923925"/>
          </a:xfrm>
          <a:prstGeom prst="rect">
            <a:avLst/>
          </a:prstGeom>
          <a:noFill/>
        </p:spPr>
        <p:txBody>
          <a:bodyPr>
            <a:spAutoFit/>
          </a:bodyPr>
          <a:lstStyle/>
          <a:p>
            <a:pPr fontAlgn="auto">
              <a:spcBef>
                <a:spcPts val="0"/>
              </a:spcBef>
              <a:spcAft>
                <a:spcPts val="0"/>
              </a:spcAft>
              <a:defRPr/>
            </a:pPr>
            <a:r>
              <a:rPr lang="en-US" i="1" dirty="0">
                <a:solidFill>
                  <a:schemeClr val="tx2">
                    <a:lumMod val="75000"/>
                  </a:schemeClr>
                </a:solidFill>
                <a:latin typeface="+mn-lt"/>
              </a:rPr>
              <a:t>e.g. step-by-step teacher-directed activity</a:t>
            </a:r>
          </a:p>
        </p:txBody>
      </p:sp>
      <p:sp>
        <p:nvSpPr>
          <p:cNvPr id="9" name="TextBox 8"/>
          <p:cNvSpPr txBox="1"/>
          <p:nvPr/>
        </p:nvSpPr>
        <p:spPr>
          <a:xfrm>
            <a:off x="5486400" y="1666875"/>
            <a:ext cx="1752600" cy="923925"/>
          </a:xfrm>
          <a:prstGeom prst="rect">
            <a:avLst/>
          </a:prstGeom>
          <a:noFill/>
        </p:spPr>
        <p:txBody>
          <a:bodyPr>
            <a:spAutoFit/>
          </a:bodyPr>
          <a:lstStyle/>
          <a:p>
            <a:pPr fontAlgn="auto">
              <a:spcBef>
                <a:spcPts val="0"/>
              </a:spcBef>
              <a:spcAft>
                <a:spcPts val="0"/>
              </a:spcAft>
              <a:defRPr/>
            </a:pPr>
            <a:r>
              <a:rPr lang="en-US" i="1" dirty="0">
                <a:solidFill>
                  <a:schemeClr val="tx2">
                    <a:lumMod val="75000"/>
                  </a:schemeClr>
                </a:solidFill>
                <a:latin typeface="+mn-lt"/>
              </a:rPr>
              <a:t>e.g. self-directed Science Fair project</a:t>
            </a:r>
          </a:p>
        </p:txBody>
      </p:sp>
      <p:sp>
        <p:nvSpPr>
          <p:cNvPr id="10" name="TextBox 9"/>
          <p:cNvSpPr txBox="1"/>
          <p:nvPr/>
        </p:nvSpPr>
        <p:spPr>
          <a:xfrm>
            <a:off x="1752600" y="3952875"/>
            <a:ext cx="1828800" cy="923925"/>
          </a:xfrm>
          <a:prstGeom prst="rect">
            <a:avLst/>
          </a:prstGeom>
          <a:noFill/>
        </p:spPr>
        <p:txBody>
          <a:bodyPr>
            <a:spAutoFit/>
          </a:bodyPr>
          <a:lstStyle/>
          <a:p>
            <a:pPr fontAlgn="auto">
              <a:spcBef>
                <a:spcPts val="0"/>
              </a:spcBef>
              <a:spcAft>
                <a:spcPts val="0"/>
              </a:spcAft>
              <a:defRPr/>
            </a:pPr>
            <a:r>
              <a:rPr lang="en-US" i="1" dirty="0">
                <a:solidFill>
                  <a:schemeClr val="tx2">
                    <a:lumMod val="75000"/>
                  </a:schemeClr>
                </a:solidFill>
                <a:latin typeface="+mn-lt"/>
              </a:rPr>
              <a:t>e.g. read book chapter and answer questions</a:t>
            </a:r>
          </a:p>
        </p:txBody>
      </p:sp>
      <p:sp>
        <p:nvSpPr>
          <p:cNvPr id="11" name="TextBox 10"/>
          <p:cNvSpPr txBox="1"/>
          <p:nvPr/>
        </p:nvSpPr>
        <p:spPr>
          <a:xfrm>
            <a:off x="5486400" y="3962400"/>
            <a:ext cx="1905000" cy="646113"/>
          </a:xfrm>
          <a:prstGeom prst="rect">
            <a:avLst/>
          </a:prstGeom>
          <a:noFill/>
        </p:spPr>
        <p:txBody>
          <a:bodyPr>
            <a:spAutoFit/>
          </a:bodyPr>
          <a:lstStyle/>
          <a:p>
            <a:pPr fontAlgn="auto">
              <a:spcBef>
                <a:spcPts val="0"/>
              </a:spcBef>
              <a:spcAft>
                <a:spcPts val="0"/>
              </a:spcAft>
              <a:defRPr/>
            </a:pPr>
            <a:r>
              <a:rPr lang="en-US" i="1" dirty="0">
                <a:solidFill>
                  <a:schemeClr val="tx2">
                    <a:lumMod val="75000"/>
                  </a:schemeClr>
                </a:solidFill>
                <a:latin typeface="+mn-lt"/>
              </a:rPr>
              <a:t>e.g. self-directed internet research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295400"/>
            <a:ext cx="5867400" cy="5105400"/>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91" name="Title 1"/>
          <p:cNvSpPr>
            <a:spLocks noGrp="1"/>
          </p:cNvSpPr>
          <p:nvPr>
            <p:ph type="title"/>
          </p:nvPr>
        </p:nvSpPr>
        <p:spPr>
          <a:xfrm>
            <a:off x="457200" y="76200"/>
            <a:ext cx="8229600" cy="1050925"/>
          </a:xfrm>
        </p:spPr>
        <p:txBody>
          <a:bodyPr/>
          <a:lstStyle/>
          <a:p>
            <a:pPr eaLnBrk="1" hangingPunct="1"/>
            <a:r>
              <a:rPr lang="en-US" smtClean="0"/>
              <a:t>Inquiry Wheel</a:t>
            </a:r>
          </a:p>
        </p:txBody>
      </p:sp>
      <p:sp>
        <p:nvSpPr>
          <p:cNvPr id="6" name="Rectangle 5"/>
          <p:cNvSpPr/>
          <p:nvPr/>
        </p:nvSpPr>
        <p:spPr>
          <a:xfrm>
            <a:off x="914400" y="1524000"/>
            <a:ext cx="5181600" cy="4724400"/>
          </a:xfrm>
          <a:prstGeom prst="rect">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1371600" y="1676400"/>
            <a:ext cx="4114800" cy="4114800"/>
          </a:xfrm>
          <a:prstGeom prst="ellipse">
            <a:avLst/>
          </a:prstGeom>
          <a:solidFill>
            <a:schemeClr val="bg1"/>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294" name="Group 14"/>
          <p:cNvGrpSpPr>
            <a:grpSpLocks/>
          </p:cNvGrpSpPr>
          <p:nvPr/>
        </p:nvGrpSpPr>
        <p:grpSpPr bwMode="auto">
          <a:xfrm>
            <a:off x="2590800" y="1905000"/>
            <a:ext cx="1905000" cy="674688"/>
            <a:chOff x="2590800" y="1905000"/>
            <a:chExt cx="1905000" cy="674132"/>
          </a:xfrm>
        </p:grpSpPr>
        <p:sp>
          <p:nvSpPr>
            <p:cNvPr id="9" name="TextBox 8"/>
            <p:cNvSpPr txBox="1"/>
            <p:nvPr/>
          </p:nvSpPr>
          <p:spPr>
            <a:xfrm>
              <a:off x="2590800" y="1905000"/>
              <a:ext cx="1905000" cy="369583"/>
            </a:xfrm>
            <a:prstGeom prst="rect">
              <a:avLst/>
            </a:prstGeom>
            <a:noFill/>
          </p:spPr>
          <p:txBody>
            <a:bodyPr>
              <a:spAutoFit/>
            </a:bodyPr>
            <a:lstStyle/>
            <a:p>
              <a:pPr fontAlgn="auto">
                <a:spcBef>
                  <a:spcPts val="0"/>
                </a:spcBef>
                <a:spcAft>
                  <a:spcPts val="0"/>
                </a:spcAft>
                <a:defRPr/>
              </a:pPr>
              <a:r>
                <a:rPr lang="en-US" dirty="0">
                  <a:solidFill>
                    <a:schemeClr val="accent5">
                      <a:lumMod val="75000"/>
                    </a:schemeClr>
                  </a:solidFill>
                  <a:latin typeface="+mn-lt"/>
                </a:rPr>
                <a:t>How does the …</a:t>
              </a:r>
            </a:p>
          </p:txBody>
        </p:sp>
        <p:sp>
          <p:nvSpPr>
            <p:cNvPr id="10" name="TextBox 9"/>
            <p:cNvSpPr txBox="1"/>
            <p:nvPr/>
          </p:nvSpPr>
          <p:spPr>
            <a:xfrm>
              <a:off x="2590800" y="2209549"/>
              <a:ext cx="1524000" cy="369583"/>
            </a:xfrm>
            <a:prstGeom prst="rect">
              <a:avLst/>
            </a:prstGeom>
            <a:noFill/>
          </p:spPr>
          <p:txBody>
            <a:bodyPr>
              <a:spAutoFit/>
            </a:bodyPr>
            <a:lstStyle/>
            <a:p>
              <a:pPr fontAlgn="auto">
                <a:spcBef>
                  <a:spcPts val="0"/>
                </a:spcBef>
                <a:spcAft>
                  <a:spcPts val="0"/>
                </a:spcAft>
                <a:defRPr/>
              </a:pPr>
              <a:r>
                <a:rPr lang="en-US" i="1" dirty="0">
                  <a:solidFill>
                    <a:schemeClr val="accent2">
                      <a:lumMod val="75000"/>
                    </a:schemeClr>
                  </a:solidFill>
                  <a:latin typeface="+mn-lt"/>
                </a:rPr>
                <a:t>independent</a:t>
              </a:r>
            </a:p>
          </p:txBody>
        </p:sp>
      </p:grpSp>
      <p:grpSp>
        <p:nvGrpSpPr>
          <p:cNvPr id="12295" name="Group 11"/>
          <p:cNvGrpSpPr>
            <a:grpSpLocks/>
          </p:cNvGrpSpPr>
          <p:nvPr/>
        </p:nvGrpSpPr>
        <p:grpSpPr bwMode="auto">
          <a:xfrm>
            <a:off x="990600" y="5486400"/>
            <a:ext cx="1524000" cy="674688"/>
            <a:chOff x="990600" y="1752600"/>
            <a:chExt cx="1524000" cy="674132"/>
          </a:xfrm>
        </p:grpSpPr>
        <p:sp>
          <p:nvSpPr>
            <p:cNvPr id="12" name="TextBox 11"/>
            <p:cNvSpPr txBox="1"/>
            <p:nvPr/>
          </p:nvSpPr>
          <p:spPr>
            <a:xfrm>
              <a:off x="990600" y="1752600"/>
              <a:ext cx="1447800" cy="369583"/>
            </a:xfrm>
            <a:prstGeom prst="rect">
              <a:avLst/>
            </a:prstGeom>
            <a:noFill/>
          </p:spPr>
          <p:txBody>
            <a:bodyPr>
              <a:spAutoFit/>
            </a:bodyPr>
            <a:lstStyle/>
            <a:p>
              <a:pPr fontAlgn="auto">
                <a:spcBef>
                  <a:spcPts val="0"/>
                </a:spcBef>
                <a:spcAft>
                  <a:spcPts val="0"/>
                </a:spcAft>
                <a:defRPr/>
              </a:pPr>
              <a:r>
                <a:rPr lang="en-US" dirty="0">
                  <a:solidFill>
                    <a:schemeClr val="accent5">
                      <a:lumMod val="75000"/>
                    </a:schemeClr>
                  </a:solidFill>
                  <a:latin typeface="+mn-lt"/>
                </a:rPr>
                <a:t>Affect the …</a:t>
              </a:r>
            </a:p>
          </p:txBody>
        </p:sp>
        <p:sp>
          <p:nvSpPr>
            <p:cNvPr id="13" name="TextBox 12"/>
            <p:cNvSpPr txBox="1"/>
            <p:nvPr/>
          </p:nvSpPr>
          <p:spPr>
            <a:xfrm>
              <a:off x="990600" y="2057149"/>
              <a:ext cx="1524000" cy="369583"/>
            </a:xfrm>
            <a:prstGeom prst="rect">
              <a:avLst/>
            </a:prstGeom>
            <a:noFill/>
          </p:spPr>
          <p:txBody>
            <a:bodyPr>
              <a:spAutoFit/>
            </a:bodyPr>
            <a:lstStyle/>
            <a:p>
              <a:pPr fontAlgn="auto">
                <a:spcBef>
                  <a:spcPts val="0"/>
                </a:spcBef>
                <a:spcAft>
                  <a:spcPts val="0"/>
                </a:spcAft>
                <a:defRPr/>
              </a:pPr>
              <a:r>
                <a:rPr lang="en-US" i="1" dirty="0">
                  <a:solidFill>
                    <a:schemeClr val="accent2">
                      <a:lumMod val="75000"/>
                    </a:schemeClr>
                  </a:solidFill>
                  <a:latin typeface="+mn-lt"/>
                </a:rPr>
                <a:t>dependent</a:t>
              </a:r>
            </a:p>
          </p:txBody>
        </p:sp>
      </p:grpSp>
      <p:sp>
        <p:nvSpPr>
          <p:cNvPr id="12296" name="Rectangle 13"/>
          <p:cNvSpPr>
            <a:spLocks noChangeArrowheads="1"/>
          </p:cNvSpPr>
          <p:nvPr/>
        </p:nvSpPr>
        <p:spPr bwMode="auto">
          <a:xfrm>
            <a:off x="6629400" y="1524000"/>
            <a:ext cx="2057400" cy="3694113"/>
          </a:xfrm>
          <a:prstGeom prst="rect">
            <a:avLst/>
          </a:prstGeom>
          <a:noFill/>
          <a:ln w="9525">
            <a:noFill/>
            <a:miter lim="800000"/>
            <a:headEnd/>
            <a:tailEnd/>
          </a:ln>
        </p:spPr>
        <p:txBody>
          <a:bodyPr>
            <a:spAutoFit/>
          </a:bodyPr>
          <a:lstStyle/>
          <a:p>
            <a:pPr marL="44450"/>
            <a:r>
              <a:rPr lang="en-US" b="1">
                <a:solidFill>
                  <a:srgbClr val="002060"/>
                </a:solidFill>
              </a:rPr>
              <a:t>Independent Variables </a:t>
            </a:r>
            <a:r>
              <a:rPr lang="en-US">
                <a:solidFill>
                  <a:srgbClr val="002060"/>
                </a:solidFill>
              </a:rPr>
              <a:t>(manipulated or </a:t>
            </a:r>
          </a:p>
          <a:p>
            <a:pPr marL="44450"/>
            <a:r>
              <a:rPr lang="en-US">
                <a:solidFill>
                  <a:srgbClr val="002060"/>
                </a:solidFill>
              </a:rPr>
              <a:t>“I Control”) are on the inside of the circle.</a:t>
            </a:r>
          </a:p>
          <a:p>
            <a:pPr marL="44450">
              <a:buFont typeface="Arial" charset="0"/>
              <a:buChar char="•"/>
            </a:pPr>
            <a:endParaRPr lang="en-US">
              <a:solidFill>
                <a:srgbClr val="002060"/>
              </a:solidFill>
            </a:endParaRPr>
          </a:p>
          <a:p>
            <a:pPr marL="44450">
              <a:buFont typeface="Arial" charset="0"/>
              <a:buChar char="•"/>
            </a:pPr>
            <a:endParaRPr lang="en-US">
              <a:solidFill>
                <a:srgbClr val="002060"/>
              </a:solidFill>
            </a:endParaRPr>
          </a:p>
          <a:p>
            <a:pPr marL="44450"/>
            <a:r>
              <a:rPr lang="en-US" b="1">
                <a:solidFill>
                  <a:srgbClr val="002060"/>
                </a:solidFill>
              </a:rPr>
              <a:t>Dependent Variables </a:t>
            </a:r>
            <a:r>
              <a:rPr lang="en-US">
                <a:solidFill>
                  <a:srgbClr val="002060"/>
                </a:solidFill>
              </a:rPr>
              <a:t>(responding) are on the outside of the circle.</a:t>
            </a:r>
          </a:p>
        </p:txBody>
      </p:sp>
      <p:sp>
        <p:nvSpPr>
          <p:cNvPr id="15" name="Oval 14"/>
          <p:cNvSpPr/>
          <p:nvPr/>
        </p:nvSpPr>
        <p:spPr>
          <a:xfrm>
            <a:off x="3429000" y="3657600"/>
            <a:ext cx="76200" cy="76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33400"/>
            <a:ext cx="8183562" cy="609600"/>
          </a:xfrm>
        </p:spPr>
        <p:txBody>
          <a:bodyPr>
            <a:normAutofit fontScale="90000"/>
          </a:bodyPr>
          <a:lstStyle/>
          <a:p>
            <a:pPr eaLnBrk="1" fontAlgn="auto" hangingPunct="1">
              <a:spcAft>
                <a:spcPts val="0"/>
              </a:spcAft>
              <a:defRPr/>
            </a:pPr>
            <a:r>
              <a:rPr lang="en-US" dirty="0" smtClean="0"/>
              <a:t>Bloom’s Taxonomy</a:t>
            </a:r>
            <a:endParaRPr lang="en-US" dirty="0"/>
          </a:p>
        </p:txBody>
      </p:sp>
      <p:sp>
        <p:nvSpPr>
          <p:cNvPr id="13315" name="Content Placeholder 2"/>
          <p:cNvSpPr>
            <a:spLocks noGrp="1"/>
          </p:cNvSpPr>
          <p:nvPr>
            <p:ph idx="1"/>
          </p:nvPr>
        </p:nvSpPr>
        <p:spPr>
          <a:xfrm>
            <a:off x="503238" y="1295400"/>
            <a:ext cx="4754562" cy="5105400"/>
          </a:xfrm>
        </p:spPr>
        <p:txBody>
          <a:bodyPr/>
          <a:lstStyle/>
          <a:p>
            <a:pPr eaLnBrk="1" hangingPunct="1"/>
            <a:r>
              <a:rPr lang="en-US" smtClean="0">
                <a:solidFill>
                  <a:srgbClr val="002060"/>
                </a:solidFill>
              </a:rPr>
              <a:t>Arranged in order of complexity</a:t>
            </a:r>
          </a:p>
          <a:p>
            <a:pPr eaLnBrk="1" hangingPunct="1">
              <a:buFont typeface="Wingdings 2" pitchFamily="18" charset="2"/>
              <a:buNone/>
            </a:pPr>
            <a:r>
              <a:rPr lang="en-US" smtClean="0">
                <a:solidFill>
                  <a:srgbClr val="002060"/>
                </a:solidFill>
              </a:rPr>
              <a:t>			</a:t>
            </a:r>
          </a:p>
          <a:p>
            <a:pPr eaLnBrk="1" hangingPunct="1"/>
            <a:r>
              <a:rPr lang="en-US" smtClean="0">
                <a:solidFill>
                  <a:srgbClr val="002060"/>
                </a:solidFill>
              </a:rPr>
              <a:t>Use the key words when writing objectives and during check for understanding</a:t>
            </a:r>
          </a:p>
          <a:p>
            <a:pPr lvl="1" eaLnBrk="1" hangingPunct="1"/>
            <a:r>
              <a:rPr lang="en-US" smtClean="0">
                <a:solidFill>
                  <a:srgbClr val="002060"/>
                </a:solidFill>
              </a:rPr>
              <a:t>Helps students stretch their knowledge and understanding to higher levels.</a:t>
            </a:r>
          </a:p>
        </p:txBody>
      </p:sp>
      <p:sp>
        <p:nvSpPr>
          <p:cNvPr id="13316" name="AutoShape 2" descr="https://ssl.schoolaids.com/images/EP_504_A.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3317" name="Picture 6" descr="https://ssl.schoolaids.com/images/EP_504_A.jpg"/>
          <p:cNvPicPr>
            <a:picLocks noChangeAspect="1" noChangeArrowheads="1"/>
          </p:cNvPicPr>
          <p:nvPr/>
        </p:nvPicPr>
        <p:blipFill>
          <a:blip r:embed="rId2" cstate="print"/>
          <a:srcRect/>
          <a:stretch>
            <a:fillRect/>
          </a:stretch>
        </p:blipFill>
        <p:spPr bwMode="auto">
          <a:xfrm>
            <a:off x="5029200" y="1447800"/>
            <a:ext cx="3810000" cy="3810000"/>
          </a:xfrm>
          <a:prstGeom prst="rect">
            <a:avLst/>
          </a:prstGeom>
          <a:noFill/>
          <a:ln w="9525">
            <a:noFill/>
            <a:miter lim="800000"/>
            <a:headEnd/>
            <a:tailEnd/>
          </a:ln>
        </p:spPr>
      </p:pic>
      <p:grpSp>
        <p:nvGrpSpPr>
          <p:cNvPr id="13318" name="Group 16"/>
          <p:cNvGrpSpPr>
            <a:grpSpLocks/>
          </p:cNvGrpSpPr>
          <p:nvPr/>
        </p:nvGrpSpPr>
        <p:grpSpPr bwMode="auto">
          <a:xfrm>
            <a:off x="381000" y="2209800"/>
            <a:ext cx="4876800" cy="461963"/>
            <a:chOff x="304800" y="2209800"/>
            <a:chExt cx="4876800" cy="461665"/>
          </a:xfrm>
        </p:grpSpPr>
        <p:grpSp>
          <p:nvGrpSpPr>
            <p:cNvPr id="13319" name="Group 13"/>
            <p:cNvGrpSpPr>
              <a:grpSpLocks/>
            </p:cNvGrpSpPr>
            <p:nvPr/>
          </p:nvGrpSpPr>
          <p:grpSpPr bwMode="auto">
            <a:xfrm>
              <a:off x="304800" y="2209800"/>
              <a:ext cx="4876800" cy="461665"/>
              <a:chOff x="381000" y="6096000"/>
              <a:chExt cx="4876800" cy="461665"/>
            </a:xfrm>
          </p:grpSpPr>
          <p:sp>
            <p:nvSpPr>
              <p:cNvPr id="13321" name="TextBox 11"/>
              <p:cNvSpPr txBox="1">
                <a:spLocks noChangeArrowheads="1"/>
              </p:cNvSpPr>
              <p:nvPr/>
            </p:nvSpPr>
            <p:spPr bwMode="auto">
              <a:xfrm>
                <a:off x="3505200" y="6096000"/>
                <a:ext cx="1752600" cy="461665"/>
              </a:xfrm>
              <a:prstGeom prst="rect">
                <a:avLst/>
              </a:prstGeom>
              <a:noFill/>
              <a:ln w="9525">
                <a:noFill/>
                <a:miter lim="800000"/>
                <a:headEnd/>
                <a:tailEnd/>
              </a:ln>
            </p:spPr>
            <p:txBody>
              <a:bodyPr>
                <a:spAutoFit/>
              </a:bodyPr>
              <a:lstStyle/>
              <a:p>
                <a:r>
                  <a:rPr lang="en-US" sz="2400">
                    <a:solidFill>
                      <a:srgbClr val="002060"/>
                    </a:solidFill>
                  </a:rPr>
                  <a:t>Evaluation</a:t>
                </a:r>
              </a:p>
            </p:txBody>
          </p:sp>
          <p:sp>
            <p:nvSpPr>
              <p:cNvPr id="13322" name="TextBox 12"/>
              <p:cNvSpPr txBox="1">
                <a:spLocks noChangeArrowheads="1"/>
              </p:cNvSpPr>
              <p:nvPr/>
            </p:nvSpPr>
            <p:spPr bwMode="auto">
              <a:xfrm>
                <a:off x="381000" y="6096000"/>
                <a:ext cx="1752600" cy="461665"/>
              </a:xfrm>
              <a:prstGeom prst="rect">
                <a:avLst/>
              </a:prstGeom>
              <a:noFill/>
              <a:ln w="9525">
                <a:noFill/>
                <a:miter lim="800000"/>
                <a:headEnd/>
                <a:tailEnd/>
              </a:ln>
            </p:spPr>
            <p:txBody>
              <a:bodyPr>
                <a:spAutoFit/>
              </a:bodyPr>
              <a:lstStyle/>
              <a:p>
                <a:r>
                  <a:rPr lang="en-US" sz="2400">
                    <a:solidFill>
                      <a:srgbClr val="002060"/>
                    </a:solidFill>
                  </a:rPr>
                  <a:t>Knowledge </a:t>
                </a:r>
              </a:p>
            </p:txBody>
          </p:sp>
        </p:grpSp>
        <p:cxnSp>
          <p:nvCxnSpPr>
            <p:cNvPr id="16" name="Straight Arrow Connector 15"/>
            <p:cNvCxnSpPr/>
            <p:nvPr/>
          </p:nvCxnSpPr>
          <p:spPr>
            <a:xfrm>
              <a:off x="2057400" y="2438253"/>
              <a:ext cx="1295400" cy="31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53200" y="5486400"/>
            <a:ext cx="2209800" cy="990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503238" y="533400"/>
            <a:ext cx="3344862" cy="1066800"/>
          </a:xfrm>
        </p:spPr>
        <p:txBody>
          <a:bodyPr>
            <a:normAutofit fontScale="90000"/>
          </a:bodyPr>
          <a:lstStyle/>
          <a:p>
            <a:pPr>
              <a:defRPr/>
            </a:pPr>
            <a:r>
              <a:rPr lang="en-US" dirty="0" smtClean="0"/>
              <a:t/>
            </a:r>
            <a:br>
              <a:rPr lang="en-US" dirty="0" smtClean="0"/>
            </a:br>
            <a:r>
              <a:rPr lang="en-US" dirty="0" smtClean="0"/>
              <a:t>Surface </a:t>
            </a:r>
            <a:r>
              <a:rPr lang="en-US" dirty="0"/>
              <a:t>T</a:t>
            </a:r>
            <a:r>
              <a:rPr lang="en-US" dirty="0" smtClean="0"/>
              <a:t>ension</a:t>
            </a:r>
            <a:endParaRPr lang="en-US" dirty="0"/>
          </a:p>
        </p:txBody>
      </p:sp>
      <p:pic>
        <p:nvPicPr>
          <p:cNvPr id="14340" name="Picture 4" descr="http://farm4.static.flickr.com/3023/2917903711_9c1596854c.jpg"/>
          <p:cNvPicPr>
            <a:picLocks noChangeAspect="1" noChangeArrowheads="1"/>
          </p:cNvPicPr>
          <p:nvPr/>
        </p:nvPicPr>
        <p:blipFill>
          <a:blip r:embed="rId3" cstate="print"/>
          <a:srcRect/>
          <a:stretch>
            <a:fillRect/>
          </a:stretch>
        </p:blipFill>
        <p:spPr bwMode="auto">
          <a:xfrm>
            <a:off x="3848100" y="381000"/>
            <a:ext cx="4762500" cy="3171825"/>
          </a:xfrm>
          <a:prstGeom prst="rect">
            <a:avLst/>
          </a:prstGeom>
          <a:noFill/>
          <a:ln w="9525">
            <a:noFill/>
            <a:miter lim="800000"/>
            <a:headEnd/>
            <a:tailEnd/>
          </a:ln>
        </p:spPr>
      </p:pic>
      <p:pic>
        <p:nvPicPr>
          <p:cNvPr id="33798" name="Picture 6" descr="http://www.mdba.gov.au/system/files/image/edwater_water_molecules_surface.gif"/>
          <p:cNvPicPr>
            <a:picLocks noChangeAspect="1" noChangeArrowheads="1"/>
          </p:cNvPicPr>
          <p:nvPr/>
        </p:nvPicPr>
        <p:blipFill>
          <a:blip r:embed="rId4" cstate="print"/>
          <a:srcRect/>
          <a:stretch>
            <a:fillRect/>
          </a:stretch>
        </p:blipFill>
        <p:spPr bwMode="auto">
          <a:xfrm>
            <a:off x="533400" y="3009900"/>
            <a:ext cx="3048000" cy="2857500"/>
          </a:xfrm>
          <a:prstGeom prst="rect">
            <a:avLst/>
          </a:prstGeom>
          <a:noFill/>
          <a:ln w="9525">
            <a:noFill/>
            <a:miter lim="800000"/>
            <a:headEnd/>
            <a:tailEnd/>
          </a:ln>
        </p:spPr>
      </p:pic>
      <p:pic>
        <p:nvPicPr>
          <p:cNvPr id="18434" name="Picture 2" descr="http://fusedglass.org/imgs/02_surface_tension.jpg"/>
          <p:cNvPicPr>
            <a:picLocks noChangeAspect="1" noChangeArrowheads="1"/>
          </p:cNvPicPr>
          <p:nvPr/>
        </p:nvPicPr>
        <p:blipFill>
          <a:blip r:embed="rId5" cstate="print"/>
          <a:srcRect r="1515"/>
          <a:stretch>
            <a:fillRect/>
          </a:stretch>
        </p:blipFill>
        <p:spPr bwMode="auto">
          <a:xfrm>
            <a:off x="3886200" y="3898900"/>
            <a:ext cx="4953000" cy="2139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fade">
                                      <p:cBhvr>
                                        <p:cTn id="7" dur="2000"/>
                                        <p:tgtEl>
                                          <p:spTgt spid="337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fade">
                                      <p:cBhvr>
                                        <p:cTn id="12"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http://images.dpchallenge.com/images_challenge/0-999/688/800/Copyrighted_Image_Reuse_Prohibited_523181.jpg"/>
          <p:cNvPicPr>
            <a:picLocks noChangeAspect="1" noChangeArrowheads="1"/>
          </p:cNvPicPr>
          <p:nvPr/>
        </p:nvPicPr>
        <p:blipFill>
          <a:blip r:embed="rId3" cstate="print"/>
          <a:srcRect l="2499" t="3030" r="3751" b="3030"/>
          <a:stretch>
            <a:fillRect/>
          </a:stretch>
        </p:blipFill>
        <p:spPr bwMode="auto">
          <a:xfrm>
            <a:off x="0" y="3330575"/>
            <a:ext cx="4267200" cy="3527425"/>
          </a:xfrm>
          <a:prstGeom prst="rect">
            <a:avLst/>
          </a:prstGeom>
          <a:noFill/>
          <a:ln w="9525">
            <a:noFill/>
            <a:miter lim="800000"/>
            <a:headEnd/>
            <a:tailEnd/>
          </a:ln>
        </p:spPr>
      </p:pic>
      <p:pic>
        <p:nvPicPr>
          <p:cNvPr id="15363" name="Picture 2" descr="http://www.icanhasinternets.com/wp-content/uploads/2011/08/Surface-Tension.jpg"/>
          <p:cNvPicPr>
            <a:picLocks noChangeAspect="1" noChangeArrowheads="1"/>
          </p:cNvPicPr>
          <p:nvPr/>
        </p:nvPicPr>
        <p:blipFill>
          <a:blip r:embed="rId4" cstate="print"/>
          <a:srcRect/>
          <a:stretch>
            <a:fillRect/>
          </a:stretch>
        </p:blipFill>
        <p:spPr bwMode="auto">
          <a:xfrm>
            <a:off x="0" y="0"/>
            <a:ext cx="4876800" cy="3367088"/>
          </a:xfrm>
          <a:prstGeom prst="rect">
            <a:avLst/>
          </a:prstGeom>
          <a:noFill/>
          <a:ln w="9525">
            <a:noFill/>
            <a:miter lim="800000"/>
            <a:headEnd/>
            <a:tailEnd/>
          </a:ln>
        </p:spPr>
      </p:pic>
      <p:pic>
        <p:nvPicPr>
          <p:cNvPr id="15364" name="Picture 7" descr="http://images.fineartamerica.com/images-medium-large/surface-tension-robert-ullmann.jpg"/>
          <p:cNvPicPr>
            <a:picLocks noChangeAspect="1" noChangeArrowheads="1"/>
          </p:cNvPicPr>
          <p:nvPr/>
        </p:nvPicPr>
        <p:blipFill>
          <a:blip r:embed="rId5" cstate="print"/>
          <a:srcRect t="14876"/>
          <a:stretch>
            <a:fillRect/>
          </a:stretch>
        </p:blipFill>
        <p:spPr bwMode="auto">
          <a:xfrm>
            <a:off x="4810125" y="0"/>
            <a:ext cx="4333875" cy="3924300"/>
          </a:xfrm>
          <a:prstGeom prst="rect">
            <a:avLst/>
          </a:prstGeom>
          <a:noFill/>
          <a:ln w="9525">
            <a:noFill/>
            <a:miter lim="800000"/>
            <a:headEnd/>
            <a:tailEnd/>
          </a:ln>
        </p:spPr>
      </p:pic>
      <p:pic>
        <p:nvPicPr>
          <p:cNvPr id="15365" name="Picture 10" descr="water strider"/>
          <p:cNvPicPr>
            <a:picLocks noChangeAspect="1" noChangeArrowheads="1"/>
          </p:cNvPicPr>
          <p:nvPr/>
        </p:nvPicPr>
        <p:blipFill>
          <a:blip r:embed="rId6" cstate="print"/>
          <a:srcRect t="5455" b="12122"/>
          <a:stretch>
            <a:fillRect/>
          </a:stretch>
        </p:blipFill>
        <p:spPr bwMode="auto">
          <a:xfrm>
            <a:off x="4267200" y="3843338"/>
            <a:ext cx="4876800" cy="30146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MSI 1">
      <a:dk1>
        <a:srgbClr val="00AFFF"/>
      </a:dk1>
      <a:lt1>
        <a:srgbClr val="FFFFFF"/>
      </a:lt1>
      <a:dk2>
        <a:srgbClr val="330099"/>
      </a:dk2>
      <a:lt2>
        <a:srgbClr val="EEECE1"/>
      </a:lt2>
      <a:accent1>
        <a:srgbClr val="7FCC00"/>
      </a:accent1>
      <a:accent2>
        <a:srgbClr val="FF00B3"/>
      </a:accent2>
      <a:accent3>
        <a:srgbClr val="FF7F00"/>
      </a:accent3>
      <a:accent4>
        <a:srgbClr val="FFEB00"/>
      </a:accent4>
      <a:accent5>
        <a:srgbClr val="390099"/>
      </a:accent5>
      <a:accent6>
        <a:srgbClr val="8DAFC8"/>
      </a:accent6>
      <a:hlink>
        <a:srgbClr val="7FCC00"/>
      </a:hlink>
      <a:folHlink>
        <a:srgbClr val="FFE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MSI_optionC.thmx</Template>
  <TotalTime>705</TotalTime>
  <Words>1292</Words>
  <Application>Microsoft Office PowerPoint</Application>
  <PresentationFormat>On-screen Show (4:3)</PresentationFormat>
  <Paragraphs>158</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Aspect</vt:lpstr>
      <vt:lpstr>Inquiry</vt:lpstr>
      <vt:lpstr>Hands-On Learning</vt:lpstr>
      <vt:lpstr>Slide 3</vt:lpstr>
      <vt:lpstr>Slide 4</vt:lpstr>
      <vt:lpstr>Slide 5</vt:lpstr>
      <vt:lpstr>Inquiry Wheel</vt:lpstr>
      <vt:lpstr>Bloom’s Taxonomy</vt:lpstr>
      <vt:lpstr> Surface Tension</vt:lpstr>
      <vt:lpstr>Slide 9</vt:lpstr>
      <vt:lpstr>Water acidity increases solubility</vt:lpstr>
      <vt:lpstr>Inquiry Wheel</vt:lpstr>
      <vt:lpstr>Part/Station 2: Cohesion &amp; Adhesion</vt:lpstr>
      <vt:lpstr>Designing A Scientific Investigation</vt:lpstr>
      <vt:lpstr>Questions? Email us.</vt:lpstr>
    </vt:vector>
  </TitlesOfParts>
  <Company>Microsoft Corporation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benefits</dc:title>
  <dc:creator>Laura Rico-Beck</dc:creator>
  <cp:lastModifiedBy>IT Department</cp:lastModifiedBy>
  <cp:revision>70</cp:revision>
  <dcterms:created xsi:type="dcterms:W3CDTF">2010-02-05T17:46:53Z</dcterms:created>
  <dcterms:modified xsi:type="dcterms:W3CDTF">2013-06-03T16:12:21Z</dcterms:modified>
</cp:coreProperties>
</file>